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0.svg" ContentType="image/svg+xml"/>
  <Override PartName="/ppt/media/image12.svg" ContentType="image/svg+xml"/>
  <Override PartName="/ppt/media/image14.svg" ContentType="image/svg+xml"/>
  <Override PartName="/ppt/media/image21.svg" ContentType="image/svg+xml"/>
  <Override PartName="/ppt/media/image23.svg" ContentType="image/svg+xml"/>
  <Override PartName="/ppt/media/image25.svg" ContentType="image/svg+xml"/>
  <Override PartName="/ppt/media/image3.svg" ContentType="image/svg+xml"/>
  <Override PartName="/ppt/media/image40.svg" ContentType="image/svg+xml"/>
  <Override PartName="/ppt/media/image5.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18288000" cy="10287000"/>
  <p:notesSz cx="6858000" cy="9144000"/>
  <p:embeddedFontLst>
    <p:embeddedFont>
      <p:font typeface="Oswald Bold" panose="00000800000000000000"/>
      <p:bold r:id="rId34"/>
    </p:embeddedFont>
    <p:embeddedFont>
      <p:font typeface="DM Sans Bold"/>
      <p:bold r:id="rId35"/>
    </p:embeddedFont>
    <p:embeddedFont>
      <p:font typeface="Paytone One" panose="00000500000000000000"/>
      <p:regular r:id="rId36"/>
    </p:embeddedFont>
    <p:embeddedFont>
      <p:font typeface="DejaVu Serif Bold" panose="02060803050605020204"/>
      <p:bold r:id="rId37"/>
    </p:embeddedFont>
    <p:embeddedFont>
      <p:font typeface="DM Sans"/>
      <p:regular r:id="rId38"/>
    </p:embeddedFont>
    <p:embeddedFont>
      <p:font typeface="DM Sans Italics"/>
      <p:italic r:id="rId39"/>
    </p:embeddedFont>
    <p:embeddedFont>
      <p:font typeface="Calibri" panose="020F0502020204030204" charset="0"/>
      <p:regular r:id="rId40"/>
      <p:bold r:id="rId41"/>
      <p:italic r:id="rId42"/>
      <p:boldItalic r:id="rId43"/>
    </p:embeddedFont>
    <p:embeddedFont>
      <p:font typeface="DM Sans Bold Italics"/>
      <p:boldItalic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7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font" Target="fonts/font11.fntdata"/><Relationship Id="rId43" Type="http://schemas.openxmlformats.org/officeDocument/2006/relationships/font" Target="fonts/font10.fntdata"/><Relationship Id="rId42" Type="http://schemas.openxmlformats.org/officeDocument/2006/relationships/font" Target="fonts/font9.fntdata"/><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5.svg"/><Relationship Id="rId7" Type="http://schemas.openxmlformats.org/officeDocument/2006/relationships/image" Target="../media/image24.png"/><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3" Type="http://schemas.openxmlformats.org/officeDocument/2006/relationships/image" Target="../media/image21.svg"/><Relationship Id="rId2" Type="http://schemas.openxmlformats.org/officeDocument/2006/relationships/image" Target="../media/image20.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0.png"/><Relationship Id="rId7" Type="http://schemas.openxmlformats.org/officeDocument/2006/relationships/image" Target="../media/image29.png"/><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1.png"/><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11.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11.png"/><Relationship Id="rId1"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3.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sv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jpe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3.svg"/><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rot="0">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60"/>
                </a:lnSpc>
              </a:p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236347" y="4991100"/>
            <a:ext cx="9815307" cy="1484751"/>
          </a:xfrm>
          <a:prstGeom prst="rect">
            <a:avLst/>
          </a:prstGeom>
        </p:spPr>
        <p:txBody>
          <a:bodyPr lIns="0" tIns="0" rIns="0" bIns="0" rtlCol="0" anchor="t">
            <a:spAutoFit/>
          </a:bodyPr>
          <a:lstStyle/>
          <a:p>
            <a:pPr algn="ctr">
              <a:lnSpc>
                <a:spcPts val="12145"/>
              </a:lnSpc>
            </a:pPr>
            <a:r>
              <a:rPr lang="en-US" sz="8800" spc="862">
                <a:solidFill>
                  <a:srgbClr val="231F20"/>
                </a:solidFill>
                <a:latin typeface="Oswald Bold" panose="00000800000000000000"/>
              </a:rPr>
              <a:t>DỰ ÁN PHẦN MỀM</a:t>
            </a:r>
            <a:endParaRPr lang="en-US" sz="8800" spc="862">
              <a:solidFill>
                <a:srgbClr val="231F20"/>
              </a:solidFill>
              <a:latin typeface="Oswald Bold" panose="00000800000000000000"/>
            </a:endParaRPr>
          </a:p>
        </p:txBody>
      </p:sp>
      <p:sp>
        <p:nvSpPr>
          <p:cNvPr id="10" name="TextBox 10"/>
          <p:cNvSpPr txBox="1"/>
          <p:nvPr/>
        </p:nvSpPr>
        <p:spPr>
          <a:xfrm>
            <a:off x="4236347" y="3438109"/>
            <a:ext cx="9815307" cy="1186902"/>
          </a:xfrm>
          <a:prstGeom prst="rect">
            <a:avLst/>
          </a:prstGeom>
        </p:spPr>
        <p:txBody>
          <a:bodyPr lIns="0" tIns="0" rIns="0" bIns="0" rtlCol="0" anchor="t">
            <a:spAutoFit/>
          </a:bodyPr>
          <a:lstStyle/>
          <a:p>
            <a:pPr algn="ctr">
              <a:lnSpc>
                <a:spcPts val="9750"/>
              </a:lnSpc>
            </a:pPr>
            <a:r>
              <a:rPr lang="en-US" sz="7065" spc="692">
                <a:solidFill>
                  <a:srgbClr val="231F20"/>
                </a:solidFill>
                <a:latin typeface="Oswald Bold" panose="00000800000000000000"/>
              </a:rPr>
              <a:t>QUẢN LÝ</a:t>
            </a:r>
            <a:endParaRPr lang="en-US" sz="7065" spc="692">
              <a:solidFill>
                <a:srgbClr val="231F20"/>
              </a:solidFill>
              <a:latin typeface="Oswald Bold"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4054518" y="9254153"/>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2"/>
            <a:stretch>
              <a:fillRect t="-86495"/>
            </a:stretch>
          </a:blipFill>
        </p:spPr>
      </p:sp>
      <p:sp>
        <p:nvSpPr>
          <p:cNvPr id="4" name="Freeform 4"/>
          <p:cNvSpPr/>
          <p:nvPr/>
        </p:nvSpPr>
        <p:spPr>
          <a:xfrm>
            <a:off x="-2779578" y="7473203"/>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5735608" y="-168519"/>
            <a:ext cx="11523692" cy="10624037"/>
          </a:xfrm>
          <a:custGeom>
            <a:avLst/>
            <a:gdLst/>
            <a:ahLst/>
            <a:cxnLst/>
            <a:rect l="l" t="t" r="r" b="b"/>
            <a:pathLst>
              <a:path w="11523692" h="10624037">
                <a:moveTo>
                  <a:pt x="0" y="0"/>
                </a:moveTo>
                <a:lnTo>
                  <a:pt x="11523692" y="0"/>
                </a:lnTo>
                <a:lnTo>
                  <a:pt x="11523692" y="10624038"/>
                </a:lnTo>
                <a:lnTo>
                  <a:pt x="0" y="10624038"/>
                </a:lnTo>
                <a:lnTo>
                  <a:pt x="0" y="0"/>
                </a:lnTo>
                <a:close/>
              </a:path>
            </a:pathLst>
          </a:custGeom>
          <a:blipFill>
            <a:blip r:embed="rId5"/>
            <a:stretch>
              <a:fillRect t="-857" r="-1825" b="-857"/>
            </a:stretch>
          </a:blipFill>
        </p:spPr>
      </p:sp>
      <p:sp>
        <p:nvSpPr>
          <p:cNvPr id="6" name="TextBox 6"/>
          <p:cNvSpPr txBox="1"/>
          <p:nvPr/>
        </p:nvSpPr>
        <p:spPr>
          <a:xfrm>
            <a:off x="556310" y="1846820"/>
            <a:ext cx="3498208" cy="4362450"/>
          </a:xfrm>
          <a:prstGeom prst="rect">
            <a:avLst/>
          </a:prstGeom>
        </p:spPr>
        <p:txBody>
          <a:bodyPr lIns="0" tIns="0" rIns="0" bIns="0" rtlCol="0" anchor="t">
            <a:spAutoFit/>
          </a:bodyPr>
          <a:lstStyle/>
          <a:p>
            <a:pPr>
              <a:lnSpc>
                <a:spcPts val="6900"/>
              </a:lnSpc>
            </a:pPr>
            <a:r>
              <a:rPr lang="en-US" sz="5000" spc="490">
                <a:solidFill>
                  <a:srgbClr val="231F20"/>
                </a:solidFill>
                <a:latin typeface="Oswald Bold" panose="00000800000000000000"/>
              </a:rPr>
              <a:t>III.CẤU TRÚC PHÂN CHIA CÔNG VIỆC THEO WBS</a:t>
            </a:r>
            <a:endParaRPr lang="en-US" sz="5000" spc="490">
              <a:solidFill>
                <a:srgbClr val="231F20"/>
              </a:solidFill>
              <a:latin typeface="Oswald Bold" panose="000008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stretch>
              <a:fillRect/>
            </a:stretch>
          </a:blipFill>
        </p:spPr>
      </p:sp>
      <p:sp>
        <p:nvSpPr>
          <p:cNvPr id="3" name="TextBox 3"/>
          <p:cNvSpPr txBox="1"/>
          <p:nvPr/>
        </p:nvSpPr>
        <p:spPr>
          <a:xfrm>
            <a:off x="2720102" y="3030981"/>
            <a:ext cx="12057353" cy="1702517"/>
          </a:xfrm>
          <a:prstGeom prst="rect">
            <a:avLst/>
          </a:prstGeom>
        </p:spPr>
        <p:txBody>
          <a:bodyPr lIns="0" tIns="0" rIns="0" bIns="0" rtlCol="0" anchor="t">
            <a:spAutoFit/>
          </a:bodyPr>
          <a:lstStyle/>
          <a:p>
            <a:pPr>
              <a:lnSpc>
                <a:spcPts val="13950"/>
              </a:lnSpc>
            </a:pPr>
            <a:r>
              <a:rPr lang="en-US" sz="10105" spc="990">
                <a:solidFill>
                  <a:srgbClr val="FFFFFF"/>
                </a:solidFill>
                <a:latin typeface="Oswald Bold" panose="00000800000000000000"/>
              </a:rPr>
              <a:t>CHƯƠNG 2</a:t>
            </a:r>
            <a:endParaRPr lang="en-US" sz="10105" spc="990">
              <a:solidFill>
                <a:srgbClr val="FFFFFF"/>
              </a:solidFill>
              <a:latin typeface="Oswald Bold" panose="00000800000000000000"/>
            </a:endParaRPr>
          </a:p>
        </p:txBody>
      </p:sp>
      <p:sp>
        <p:nvSpPr>
          <p:cNvPr id="4" name="Freeform 4"/>
          <p:cNvSpPr/>
          <p:nvPr/>
        </p:nvSpPr>
        <p:spPr>
          <a:xfrm>
            <a:off x="15909140" y="-1591896"/>
            <a:ext cx="15841853" cy="16255633"/>
          </a:xfrm>
          <a:custGeom>
            <a:avLst/>
            <a:gdLst/>
            <a:ahLst/>
            <a:cxnLst/>
            <a:rect l="l" t="t" r="r" b="b"/>
            <a:pathLst>
              <a:path w="15841853" h="16255633">
                <a:moveTo>
                  <a:pt x="0" y="0"/>
                </a:moveTo>
                <a:lnTo>
                  <a:pt x="15841853" y="0"/>
                </a:lnTo>
                <a:lnTo>
                  <a:pt x="15841853" y="16255633"/>
                </a:lnTo>
                <a:lnTo>
                  <a:pt x="0" y="16255633"/>
                </a:lnTo>
                <a:lnTo>
                  <a:pt x="0" y="0"/>
                </a:lnTo>
                <a:close/>
              </a:path>
            </a:pathLst>
          </a:custGeom>
          <a:blipFill>
            <a:blip r:embed="rId1"/>
            <a:stretch>
              <a:fillRect/>
            </a:stretch>
          </a:blipFill>
        </p:spPr>
      </p:sp>
      <p:sp>
        <p:nvSpPr>
          <p:cNvPr id="5" name="TextBox 5"/>
          <p:cNvSpPr txBox="1"/>
          <p:nvPr/>
        </p:nvSpPr>
        <p:spPr>
          <a:xfrm>
            <a:off x="0" y="5562470"/>
            <a:ext cx="17733943" cy="2377524"/>
          </a:xfrm>
          <a:prstGeom prst="rect">
            <a:avLst/>
          </a:prstGeom>
        </p:spPr>
        <p:txBody>
          <a:bodyPr lIns="0" tIns="0" rIns="0" bIns="0" rtlCol="0" anchor="t">
            <a:spAutoFit/>
          </a:bodyPr>
          <a:lstStyle/>
          <a:p>
            <a:pPr algn="ctr">
              <a:lnSpc>
                <a:spcPts val="9445"/>
              </a:lnSpc>
            </a:pPr>
            <a:r>
              <a:rPr lang="en-US" sz="6745">
                <a:solidFill>
                  <a:srgbClr val="FFFFFF"/>
                </a:solidFill>
                <a:latin typeface="DejaVu Serif Bold" panose="02060803050605020204"/>
              </a:rPr>
              <a:t>QUẢN LÝ ƯỚC LƯỢNG PHẦN MỀM</a:t>
            </a:r>
            <a:endParaRPr lang="en-US" sz="6745">
              <a:solidFill>
                <a:srgbClr val="FFFFFF"/>
              </a:solidFill>
              <a:latin typeface="DejaVu Serif Bold" panose="02060803050605020204"/>
            </a:endParaRPr>
          </a:p>
          <a:p>
            <a:pPr algn="ctr">
              <a:lnSpc>
                <a:spcPts val="9445"/>
              </a:lnSpc>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rot="0">
            <a:off x="836248" y="2188461"/>
            <a:ext cx="3791758" cy="1665448"/>
            <a:chOff x="0" y="0"/>
            <a:chExt cx="998652" cy="438636"/>
          </a:xfrm>
        </p:grpSpPr>
        <p:sp>
          <p:nvSpPr>
            <p:cNvPr id="6" name="Freeform 6"/>
            <p:cNvSpPr/>
            <p:nvPr/>
          </p:nvSpPr>
          <p:spPr>
            <a:xfrm>
              <a:off x="0" y="0"/>
              <a:ext cx="998652" cy="438636"/>
            </a:xfrm>
            <a:custGeom>
              <a:avLst/>
              <a:gdLst/>
              <a:ahLst/>
              <a:cxnLst/>
              <a:rect l="l" t="t" r="r" b="b"/>
              <a:pathLst>
                <a:path w="998652" h="438636">
                  <a:moveTo>
                    <a:pt x="0" y="0"/>
                  </a:moveTo>
                  <a:lnTo>
                    <a:pt x="998652" y="0"/>
                  </a:lnTo>
                  <a:lnTo>
                    <a:pt x="998652" y="438636"/>
                  </a:lnTo>
                  <a:lnTo>
                    <a:pt x="0" y="438636"/>
                  </a:lnTo>
                  <a:close/>
                </a:path>
              </a:pathLst>
            </a:custGeom>
            <a:solidFill>
              <a:srgbClr val="1A1A1A"/>
            </a:solidFill>
          </p:spPr>
        </p:sp>
        <p:sp>
          <p:nvSpPr>
            <p:cNvPr id="7" name="TextBox 7"/>
            <p:cNvSpPr txBox="1"/>
            <p:nvPr/>
          </p:nvSpPr>
          <p:spPr>
            <a:xfrm>
              <a:off x="0" y="-57150"/>
              <a:ext cx="998652" cy="495786"/>
            </a:xfrm>
            <a:prstGeom prst="rect">
              <a:avLst/>
            </a:prstGeom>
          </p:spPr>
          <p:txBody>
            <a:bodyPr lIns="50800" tIns="50800" rIns="50800" bIns="50800" rtlCol="0" anchor="ctr"/>
            <a:lstStyle/>
            <a:p>
              <a:pPr algn="ctr">
                <a:lnSpc>
                  <a:spcPts val="4115"/>
                </a:lnSpc>
              </a:pPr>
              <a:r>
                <a:rPr lang="en-US" sz="2980" spc="29">
                  <a:solidFill>
                    <a:srgbClr val="FFFFFF"/>
                  </a:solidFill>
                  <a:latin typeface="DM Sans Bold"/>
                </a:rPr>
                <a:t>Module trang chủ ngoài website:</a:t>
              </a:r>
              <a:endParaRPr lang="en-US" sz="2980" spc="29">
                <a:solidFill>
                  <a:srgbClr val="FFFFFF"/>
                </a:solidFill>
                <a:latin typeface="DM Sans Bold"/>
              </a:endParaRPr>
            </a:p>
            <a:p>
              <a:pPr marL="0" lvl="0" indent="0" algn="ctr">
                <a:lnSpc>
                  <a:spcPts val="4115"/>
                </a:lnSpc>
                <a:spcBef>
                  <a:spcPct val="0"/>
                </a:spcBef>
              </a:pPr>
            </a:p>
          </p:txBody>
        </p:sp>
      </p:grpSp>
      <p:sp>
        <p:nvSpPr>
          <p:cNvPr id="8" name="TextBox 8"/>
          <p:cNvSpPr txBox="1"/>
          <p:nvPr/>
        </p:nvSpPr>
        <p:spPr>
          <a:xfrm>
            <a:off x="2479098" y="161360"/>
            <a:ext cx="12542112" cy="2378080"/>
          </a:xfrm>
          <a:prstGeom prst="rect">
            <a:avLst/>
          </a:prstGeom>
        </p:spPr>
        <p:txBody>
          <a:bodyPr lIns="0" tIns="0" rIns="0" bIns="0" rtlCol="0" anchor="t">
            <a:spAutoFit/>
          </a:bodyPr>
          <a:lstStyle/>
          <a:p>
            <a:pPr algn="ctr">
              <a:lnSpc>
                <a:spcPts val="9585"/>
              </a:lnSpc>
            </a:pPr>
            <a:r>
              <a:rPr lang="en-US" sz="6945" spc="368">
                <a:solidFill>
                  <a:srgbClr val="231F20"/>
                </a:solidFill>
                <a:latin typeface="Oswald Bold" panose="00000800000000000000"/>
              </a:rPr>
              <a:t>1.ƯỚC LƯỢNG ĐIỂM CHỨC NĂNG</a:t>
            </a:r>
            <a:endParaRPr lang="en-US" sz="6945" spc="368">
              <a:solidFill>
                <a:srgbClr val="231F20"/>
              </a:solidFill>
              <a:latin typeface="Oswald Bold" panose="00000800000000000000"/>
            </a:endParaRPr>
          </a:p>
          <a:p>
            <a:pPr algn="ctr">
              <a:lnSpc>
                <a:spcPts val="9585"/>
              </a:lnSpc>
            </a:pPr>
          </a:p>
        </p:txBody>
      </p:sp>
      <p:sp>
        <p:nvSpPr>
          <p:cNvPr id="9" name="TextBox 9"/>
          <p:cNvSpPr txBox="1"/>
          <p:nvPr/>
        </p:nvSpPr>
        <p:spPr>
          <a:xfrm>
            <a:off x="-108745" y="4314592"/>
            <a:ext cx="5681743" cy="3457573"/>
          </a:xfrm>
          <a:prstGeom prst="rect">
            <a:avLst/>
          </a:prstGeom>
        </p:spPr>
        <p:txBody>
          <a:bodyPr lIns="0" tIns="0" rIns="0" bIns="0" rtlCol="0" anchor="t">
            <a:spAutoFit/>
          </a:bodyPr>
          <a:lstStyle/>
          <a:p>
            <a:pPr algn="ctr">
              <a:lnSpc>
                <a:spcPts val="4690"/>
              </a:lnSpc>
            </a:pPr>
            <a:r>
              <a:rPr lang="en-US" sz="3400" spc="333">
                <a:solidFill>
                  <a:srgbClr val="231F20"/>
                </a:solidFill>
                <a:latin typeface="DM Sans"/>
              </a:rPr>
              <a:t>· Output: 3</a:t>
            </a:r>
            <a:endParaRPr lang="en-US" sz="3400" spc="333">
              <a:solidFill>
                <a:srgbClr val="231F20"/>
              </a:solidFill>
              <a:latin typeface="DM Sans"/>
            </a:endParaRPr>
          </a:p>
          <a:p>
            <a:pPr algn="ctr">
              <a:lnSpc>
                <a:spcPts val="4690"/>
              </a:lnSpc>
            </a:pPr>
            <a:r>
              <a:rPr lang="en-US" sz="3400" spc="333">
                <a:solidFill>
                  <a:srgbClr val="231F20"/>
                </a:solidFill>
                <a:latin typeface="DM Sans"/>
              </a:rPr>
              <a:t>· Input: 2</a:t>
            </a:r>
            <a:endParaRPr lang="en-US" sz="3400" spc="333">
              <a:solidFill>
                <a:srgbClr val="231F20"/>
              </a:solidFill>
              <a:latin typeface="DM Sans"/>
            </a:endParaRPr>
          </a:p>
          <a:p>
            <a:pPr algn="ctr">
              <a:lnSpc>
                <a:spcPts val="4690"/>
              </a:lnSpc>
            </a:pPr>
            <a:r>
              <a:rPr lang="en-US" sz="3400" spc="333">
                <a:solidFill>
                  <a:srgbClr val="231F20"/>
                </a:solidFill>
                <a:latin typeface="DM Sans"/>
              </a:rPr>
              <a:t>· Files: 1</a:t>
            </a:r>
            <a:endParaRPr lang="en-US" sz="3400" spc="333">
              <a:solidFill>
                <a:srgbClr val="231F20"/>
              </a:solidFill>
              <a:latin typeface="DM Sans"/>
            </a:endParaRPr>
          </a:p>
          <a:p>
            <a:pPr algn="ctr">
              <a:lnSpc>
                <a:spcPts val="4690"/>
              </a:lnSpc>
            </a:pPr>
            <a:r>
              <a:rPr lang="en-US" sz="3400" spc="333">
                <a:solidFill>
                  <a:srgbClr val="231F20"/>
                </a:solidFill>
                <a:latin typeface="DM Sans"/>
              </a:rPr>
              <a:t>· Interfaces: 0</a:t>
            </a:r>
            <a:endParaRPr lang="en-US" sz="3400" spc="333">
              <a:solidFill>
                <a:srgbClr val="231F20"/>
              </a:solidFill>
              <a:latin typeface="DM Sans"/>
            </a:endParaRPr>
          </a:p>
          <a:p>
            <a:pPr algn="ctr">
              <a:lnSpc>
                <a:spcPts val="4690"/>
              </a:lnSpc>
            </a:pPr>
            <a:r>
              <a:rPr lang="en-US" sz="3400" spc="333">
                <a:solidFill>
                  <a:srgbClr val="231F20"/>
                </a:solidFill>
                <a:latin typeface="DM Sans"/>
              </a:rPr>
              <a:t>· Queries: 3</a:t>
            </a:r>
            <a:endParaRPr lang="en-US" sz="3400" spc="333">
              <a:solidFill>
                <a:srgbClr val="231F20"/>
              </a:solidFill>
              <a:latin typeface="DM Sans"/>
            </a:endParaRPr>
          </a:p>
          <a:p>
            <a:pPr marL="0" lvl="0" indent="0" algn="ctr">
              <a:lnSpc>
                <a:spcPts val="4690"/>
              </a:lnSpc>
              <a:spcBef>
                <a:spcPct val="0"/>
              </a:spcBef>
            </a:pPr>
          </a:p>
        </p:txBody>
      </p:sp>
      <p:sp>
        <p:nvSpPr>
          <p:cNvPr id="10" name="Freeform 10"/>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6"/>
            <a:stretch>
              <a:fillRect/>
            </a:stretch>
          </a:blipFill>
        </p:spPr>
      </p:sp>
      <p:grpSp>
        <p:nvGrpSpPr>
          <p:cNvPr id="11" name="Group 11"/>
          <p:cNvGrpSpPr/>
          <p:nvPr/>
        </p:nvGrpSpPr>
        <p:grpSpPr>
          <a:xfrm rot="0">
            <a:off x="5572998" y="2188461"/>
            <a:ext cx="4275335" cy="1665448"/>
            <a:chOff x="0" y="0"/>
            <a:chExt cx="1126014" cy="438636"/>
          </a:xfrm>
        </p:grpSpPr>
        <p:sp>
          <p:nvSpPr>
            <p:cNvPr id="12" name="Freeform 12"/>
            <p:cNvSpPr/>
            <p:nvPr/>
          </p:nvSpPr>
          <p:spPr>
            <a:xfrm>
              <a:off x="0" y="0"/>
              <a:ext cx="1126014" cy="438636"/>
            </a:xfrm>
            <a:custGeom>
              <a:avLst/>
              <a:gdLst/>
              <a:ahLst/>
              <a:cxnLst/>
              <a:rect l="l" t="t" r="r" b="b"/>
              <a:pathLst>
                <a:path w="1126014" h="438636">
                  <a:moveTo>
                    <a:pt x="0" y="0"/>
                  </a:moveTo>
                  <a:lnTo>
                    <a:pt x="1126014" y="0"/>
                  </a:lnTo>
                  <a:lnTo>
                    <a:pt x="1126014" y="438636"/>
                  </a:lnTo>
                  <a:lnTo>
                    <a:pt x="0" y="438636"/>
                  </a:lnTo>
                  <a:close/>
                </a:path>
              </a:pathLst>
            </a:custGeom>
            <a:solidFill>
              <a:srgbClr val="1A1A1A"/>
            </a:solidFill>
          </p:spPr>
        </p:sp>
        <p:sp>
          <p:nvSpPr>
            <p:cNvPr id="13" name="TextBox 13"/>
            <p:cNvSpPr txBox="1"/>
            <p:nvPr/>
          </p:nvSpPr>
          <p:spPr>
            <a:xfrm>
              <a:off x="0" y="-57150"/>
              <a:ext cx="1126014" cy="495786"/>
            </a:xfrm>
            <a:prstGeom prst="rect">
              <a:avLst/>
            </a:prstGeom>
          </p:spPr>
          <p:txBody>
            <a:bodyPr lIns="50800" tIns="50800" rIns="50800" bIns="50800" rtlCol="0" anchor="ctr"/>
            <a:lstStyle/>
            <a:p>
              <a:pPr algn="ctr">
                <a:lnSpc>
                  <a:spcPts val="4115"/>
                </a:lnSpc>
              </a:pPr>
              <a:r>
                <a:rPr lang="en-US" sz="2980" spc="29">
                  <a:solidFill>
                    <a:srgbClr val="FFFFFF"/>
                  </a:solidFill>
                  <a:latin typeface="DM Sans Bold"/>
                </a:rPr>
                <a:t>Module trang quản lý:</a:t>
              </a:r>
              <a:endParaRPr lang="en-US" sz="2980" spc="29">
                <a:solidFill>
                  <a:srgbClr val="FFFFFF"/>
                </a:solidFill>
                <a:latin typeface="DM Sans Bold"/>
              </a:endParaRPr>
            </a:p>
            <a:p>
              <a:pPr marL="0" lvl="0" indent="0" algn="ctr">
                <a:lnSpc>
                  <a:spcPts val="4115"/>
                </a:lnSpc>
                <a:spcBef>
                  <a:spcPct val="0"/>
                </a:spcBef>
              </a:pPr>
            </a:p>
          </p:txBody>
        </p:sp>
      </p:grpSp>
      <p:sp>
        <p:nvSpPr>
          <p:cNvPr id="14" name="Freeform 14"/>
          <p:cNvSpPr/>
          <p:nvPr/>
        </p:nvSpPr>
        <p:spPr>
          <a:xfrm rot="-3711966">
            <a:off x="7268980" y="6081671"/>
            <a:ext cx="1649978" cy="4931998"/>
          </a:xfrm>
          <a:custGeom>
            <a:avLst/>
            <a:gdLst/>
            <a:ahLst/>
            <a:cxnLst/>
            <a:rect l="l" t="t" r="r" b="b"/>
            <a:pathLst>
              <a:path w="1649978" h="4931998">
                <a:moveTo>
                  <a:pt x="0" y="0"/>
                </a:moveTo>
                <a:lnTo>
                  <a:pt x="1649978" y="0"/>
                </a:lnTo>
                <a:lnTo>
                  <a:pt x="1649978" y="4931998"/>
                </a:lnTo>
                <a:lnTo>
                  <a:pt x="0" y="493199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5253097" y="4314592"/>
            <a:ext cx="5681743" cy="4037259"/>
          </a:xfrm>
          <a:prstGeom prst="rect">
            <a:avLst/>
          </a:prstGeom>
        </p:spPr>
        <p:txBody>
          <a:bodyPr lIns="0" tIns="0" rIns="0" bIns="0" rtlCol="0" anchor="t">
            <a:spAutoFit/>
          </a:bodyPr>
          <a:lstStyle/>
          <a:p>
            <a:pPr algn="ctr">
              <a:lnSpc>
                <a:spcPts val="4690"/>
              </a:lnSpc>
            </a:pPr>
            <a:r>
              <a:rPr lang="en-US" sz="3400" spc="333">
                <a:solidFill>
                  <a:srgbClr val="231F20"/>
                </a:solidFill>
                <a:latin typeface="DM Sans"/>
              </a:rPr>
              <a:t>· Output: 4</a:t>
            </a:r>
            <a:endParaRPr lang="en-US" sz="3400" spc="333">
              <a:solidFill>
                <a:srgbClr val="231F20"/>
              </a:solidFill>
              <a:latin typeface="DM Sans"/>
            </a:endParaRPr>
          </a:p>
          <a:p>
            <a:pPr algn="ctr">
              <a:lnSpc>
                <a:spcPts val="4690"/>
              </a:lnSpc>
            </a:pPr>
            <a:r>
              <a:rPr lang="en-US" sz="3400" spc="333">
                <a:solidFill>
                  <a:srgbClr val="231F20"/>
                </a:solidFill>
                <a:latin typeface="DM Sans"/>
              </a:rPr>
              <a:t>· Input: 6</a:t>
            </a:r>
            <a:endParaRPr lang="en-US" sz="3400" spc="333">
              <a:solidFill>
                <a:srgbClr val="231F20"/>
              </a:solidFill>
              <a:latin typeface="DM Sans"/>
            </a:endParaRPr>
          </a:p>
          <a:p>
            <a:pPr algn="ctr">
              <a:lnSpc>
                <a:spcPts val="4690"/>
              </a:lnSpc>
            </a:pPr>
            <a:r>
              <a:rPr lang="en-US" sz="3400" spc="333">
                <a:solidFill>
                  <a:srgbClr val="231F20"/>
                </a:solidFill>
                <a:latin typeface="DM Sans"/>
              </a:rPr>
              <a:t>· Files: 1</a:t>
            </a:r>
            <a:endParaRPr lang="en-US" sz="3400" spc="333">
              <a:solidFill>
                <a:srgbClr val="231F20"/>
              </a:solidFill>
              <a:latin typeface="DM Sans"/>
            </a:endParaRPr>
          </a:p>
          <a:p>
            <a:pPr algn="ctr">
              <a:lnSpc>
                <a:spcPts val="4690"/>
              </a:lnSpc>
            </a:pPr>
            <a:r>
              <a:rPr lang="en-US" sz="3400" spc="333">
                <a:solidFill>
                  <a:srgbClr val="231F20"/>
                </a:solidFill>
                <a:latin typeface="DM Sans"/>
              </a:rPr>
              <a:t>· Interfaces: 0</a:t>
            </a:r>
            <a:endParaRPr lang="en-US" sz="3400" spc="333">
              <a:solidFill>
                <a:srgbClr val="231F20"/>
              </a:solidFill>
              <a:latin typeface="DM Sans"/>
            </a:endParaRPr>
          </a:p>
          <a:p>
            <a:pPr algn="ctr">
              <a:lnSpc>
                <a:spcPts val="4690"/>
              </a:lnSpc>
            </a:pPr>
            <a:r>
              <a:rPr lang="en-US" sz="3400" spc="333">
                <a:solidFill>
                  <a:srgbClr val="231F20"/>
                </a:solidFill>
                <a:latin typeface="DM Sans"/>
              </a:rPr>
              <a:t>Queries: 10</a:t>
            </a:r>
            <a:endParaRPr lang="en-US" sz="3400" spc="333">
              <a:solidFill>
                <a:srgbClr val="231F20"/>
              </a:solidFill>
              <a:latin typeface="DM Sans"/>
            </a:endParaRPr>
          </a:p>
          <a:p>
            <a:pPr algn="ctr">
              <a:lnSpc>
                <a:spcPts val="4690"/>
              </a:lnSpc>
            </a:pPr>
          </a:p>
          <a:p>
            <a:pPr marL="0" lvl="0" indent="0" algn="ctr">
              <a:lnSpc>
                <a:spcPts val="4690"/>
              </a:lnSpc>
              <a:spcBef>
                <a:spcPct val="0"/>
              </a:spcBef>
            </a:pPr>
          </a:p>
        </p:txBody>
      </p:sp>
      <p:sp>
        <p:nvSpPr>
          <p:cNvPr id="16" name="TextBox 16"/>
          <p:cNvSpPr txBox="1"/>
          <p:nvPr/>
        </p:nvSpPr>
        <p:spPr>
          <a:xfrm>
            <a:off x="11239641" y="3423270"/>
            <a:ext cx="6385128" cy="3383310"/>
          </a:xfrm>
          <a:prstGeom prst="rect">
            <a:avLst/>
          </a:prstGeom>
        </p:spPr>
        <p:txBody>
          <a:bodyPr lIns="0" tIns="0" rIns="0" bIns="0" rtlCol="0" anchor="t">
            <a:spAutoFit/>
          </a:bodyPr>
          <a:lstStyle/>
          <a:p>
            <a:pPr algn="ctr">
              <a:lnSpc>
                <a:spcPts val="4275"/>
              </a:lnSpc>
            </a:pPr>
            <a:r>
              <a:rPr lang="en-US" sz="3100" spc="303">
                <a:solidFill>
                  <a:srgbClr val="A64040"/>
                </a:solidFill>
                <a:latin typeface="DM Sans Bold"/>
              </a:rPr>
              <a:t>Điểm chức năng chưa điều chỉnh (Unadjusted Function Points - UFP):</a:t>
            </a:r>
            <a:r>
              <a:rPr lang="en-US" sz="3100" spc="303">
                <a:solidFill>
                  <a:srgbClr val="231F20"/>
                </a:solidFill>
                <a:latin typeface="DM Sans Bold"/>
              </a:rPr>
              <a:t> 98</a:t>
            </a:r>
            <a:endParaRPr lang="en-US" sz="3100" spc="303">
              <a:solidFill>
                <a:srgbClr val="231F20"/>
              </a:solidFill>
              <a:latin typeface="DM Sans Bold"/>
            </a:endParaRPr>
          </a:p>
          <a:p>
            <a:pPr algn="ctr">
              <a:lnSpc>
                <a:spcPts val="4690"/>
              </a:lnSpc>
            </a:pPr>
          </a:p>
          <a:p>
            <a:pPr algn="ctr">
              <a:lnSpc>
                <a:spcPts val="4690"/>
              </a:lnSpc>
            </a:pPr>
          </a:p>
          <a:p>
            <a:pPr marL="0" lvl="0" indent="0" algn="ctr">
              <a:lnSpc>
                <a:spcPts val="4690"/>
              </a:lnSpc>
              <a:spcBef>
                <a:spcPct val="0"/>
              </a:spcBef>
            </a:pPr>
          </a:p>
        </p:txBody>
      </p:sp>
      <p:sp>
        <p:nvSpPr>
          <p:cNvPr id="17" name="TextBox 17"/>
          <p:cNvSpPr txBox="1"/>
          <p:nvPr/>
        </p:nvSpPr>
        <p:spPr>
          <a:xfrm>
            <a:off x="11239641" y="7008465"/>
            <a:ext cx="6385128" cy="2249835"/>
          </a:xfrm>
          <a:prstGeom prst="rect">
            <a:avLst/>
          </a:prstGeom>
        </p:spPr>
        <p:txBody>
          <a:bodyPr lIns="0" tIns="0" rIns="0" bIns="0" rtlCol="0" anchor="t">
            <a:spAutoFit/>
          </a:bodyPr>
          <a:lstStyle/>
          <a:p>
            <a:pPr algn="ctr">
              <a:lnSpc>
                <a:spcPts val="4275"/>
              </a:lnSpc>
            </a:pPr>
            <a:r>
              <a:rPr lang="en-US" sz="3100" spc="303">
                <a:solidFill>
                  <a:srgbClr val="A64040"/>
                </a:solidFill>
                <a:latin typeface="DM Sans Bold"/>
              </a:rPr>
              <a:t>Tổng trọng số của 14 yếu phức tạp kỹ thuật:</a:t>
            </a:r>
            <a:r>
              <a:rPr lang="en-US" sz="3100" spc="303">
                <a:solidFill>
                  <a:srgbClr val="231F20"/>
                </a:solidFill>
                <a:latin typeface="DM Sans Bold"/>
              </a:rPr>
              <a:t> 27 </a:t>
            </a:r>
            <a:endParaRPr lang="en-US" sz="3100" spc="303">
              <a:solidFill>
                <a:srgbClr val="231F20"/>
              </a:solidFill>
              <a:latin typeface="DM Sans Bold"/>
            </a:endParaRPr>
          </a:p>
          <a:p>
            <a:pPr algn="ctr">
              <a:lnSpc>
                <a:spcPts val="4690"/>
              </a:lnSpc>
            </a:pPr>
          </a:p>
          <a:p>
            <a:pPr marL="0" lvl="0" indent="0" algn="ctr">
              <a:lnSpc>
                <a:spcPts val="4690"/>
              </a:lnSpc>
              <a:spcBef>
                <a:spcPct val="0"/>
              </a:spcBef>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479098" y="161360"/>
            <a:ext cx="12542112" cy="2378080"/>
          </a:xfrm>
          <a:prstGeom prst="rect">
            <a:avLst/>
          </a:prstGeom>
        </p:spPr>
        <p:txBody>
          <a:bodyPr lIns="0" tIns="0" rIns="0" bIns="0" rtlCol="0" anchor="t">
            <a:spAutoFit/>
          </a:bodyPr>
          <a:lstStyle/>
          <a:p>
            <a:pPr algn="ctr">
              <a:lnSpc>
                <a:spcPts val="9585"/>
              </a:lnSpc>
            </a:pPr>
            <a:r>
              <a:rPr lang="en-US" sz="6945" spc="368">
                <a:solidFill>
                  <a:srgbClr val="231F20"/>
                </a:solidFill>
                <a:latin typeface="Oswald Bold" panose="00000800000000000000"/>
              </a:rPr>
              <a:t>1.ƯỚC LƯỢNG ĐIỂM CHỨC NĂNG</a:t>
            </a:r>
            <a:endParaRPr lang="en-US" sz="6945" spc="368">
              <a:solidFill>
                <a:srgbClr val="231F20"/>
              </a:solidFill>
              <a:latin typeface="Oswald Bold" panose="00000800000000000000"/>
            </a:endParaRPr>
          </a:p>
          <a:p>
            <a:pPr algn="ctr">
              <a:lnSpc>
                <a:spcPts val="9585"/>
              </a:lnSpc>
            </a:pPr>
          </a:p>
        </p:txBody>
      </p:sp>
      <p:sp>
        <p:nvSpPr>
          <p:cNvPr id="6" name="Freeform 6"/>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6"/>
            <a:stretch>
              <a:fillRect/>
            </a:stretch>
          </a:blipFill>
        </p:spPr>
      </p:sp>
      <p:sp>
        <p:nvSpPr>
          <p:cNvPr id="7" name="TextBox 7"/>
          <p:cNvSpPr txBox="1"/>
          <p:nvPr/>
        </p:nvSpPr>
        <p:spPr>
          <a:xfrm>
            <a:off x="1587704" y="1977537"/>
            <a:ext cx="16414546" cy="9373392"/>
          </a:xfrm>
          <a:prstGeom prst="rect">
            <a:avLst/>
          </a:prstGeom>
        </p:spPr>
        <p:txBody>
          <a:bodyPr lIns="0" tIns="0" rIns="0" bIns="0" rtlCol="0" anchor="t">
            <a:spAutoFit/>
          </a:bodyPr>
          <a:lstStyle/>
          <a:p>
            <a:pPr>
              <a:lnSpc>
                <a:spcPts val="4415"/>
              </a:lnSpc>
            </a:pPr>
            <a:r>
              <a:rPr lang="en-US" sz="3200" spc="313">
                <a:solidFill>
                  <a:srgbClr val="A64040"/>
                </a:solidFill>
                <a:latin typeface="DM Sans Bold Italics"/>
              </a:rPr>
              <a:t>- Yếu tố phức tạp kỹ thuật của phần mềm (TCF):</a:t>
            </a:r>
            <a:endParaRPr lang="en-US" sz="3200" spc="313">
              <a:solidFill>
                <a:srgbClr val="A64040"/>
              </a:solidFill>
              <a:latin typeface="DM Sans Bold Italics"/>
            </a:endParaRPr>
          </a:p>
          <a:p>
            <a:pPr>
              <a:lnSpc>
                <a:spcPts val="4275"/>
              </a:lnSpc>
            </a:pPr>
          </a:p>
          <a:p>
            <a:pPr>
              <a:lnSpc>
                <a:spcPts val="4275"/>
              </a:lnSpc>
            </a:pPr>
            <a:r>
              <a:rPr lang="en-US" sz="3100" spc="303">
                <a:solidFill>
                  <a:srgbClr val="231F20"/>
                </a:solidFill>
                <a:latin typeface="DM Sans Bold"/>
              </a:rPr>
              <a:t>      = 0.65 + 0.01 * 27 = 0.92</a:t>
            </a:r>
            <a:endParaRPr lang="en-US" sz="3100" spc="303">
              <a:solidFill>
                <a:srgbClr val="231F20"/>
              </a:solidFill>
              <a:latin typeface="DM Sans Bold"/>
            </a:endParaRPr>
          </a:p>
          <a:p>
            <a:pPr>
              <a:lnSpc>
                <a:spcPts val="4275"/>
              </a:lnSpc>
            </a:pPr>
            <a:r>
              <a:rPr lang="en-US" sz="3100" spc="303">
                <a:solidFill>
                  <a:srgbClr val="A64040"/>
                </a:solidFill>
                <a:latin typeface="DM Sans Bold Italics"/>
              </a:rPr>
              <a:t>- Điểm chức năng điều chỉnh (Adjusted function points - AFP):</a:t>
            </a:r>
            <a:endParaRPr lang="en-US" sz="3100" spc="303">
              <a:solidFill>
                <a:srgbClr val="A64040"/>
              </a:solidFill>
              <a:latin typeface="DM Sans Bold Italics"/>
            </a:endParaRPr>
          </a:p>
          <a:p>
            <a:pPr>
              <a:lnSpc>
                <a:spcPts val="4275"/>
              </a:lnSpc>
            </a:pPr>
          </a:p>
          <a:p>
            <a:pPr>
              <a:lnSpc>
                <a:spcPts val="4275"/>
              </a:lnSpc>
            </a:pPr>
            <a:r>
              <a:rPr lang="en-US" sz="3100" spc="303">
                <a:solidFill>
                  <a:srgbClr val="231F20"/>
                </a:solidFill>
                <a:latin typeface="DM Sans Bold"/>
              </a:rPr>
              <a:t>                                                                       = 98 * 0.92 = 90.16</a:t>
            </a:r>
            <a:endParaRPr lang="en-US" sz="3100" spc="303">
              <a:solidFill>
                <a:srgbClr val="231F20"/>
              </a:solidFill>
              <a:latin typeface="DM Sans Bold"/>
            </a:endParaRPr>
          </a:p>
          <a:p>
            <a:pPr>
              <a:lnSpc>
                <a:spcPts val="4275"/>
              </a:lnSpc>
            </a:pPr>
            <a:r>
              <a:rPr lang="en-US" sz="3100" spc="303">
                <a:solidFill>
                  <a:srgbClr val="A64040"/>
                </a:solidFill>
                <a:latin typeface="DM Sans Bold Italics"/>
              </a:rPr>
              <a:t>Ngôn ngữ lập trình sử dụng là php (Số dòng cho mỗi FP là 47). Số dòng codes của Website là:</a:t>
            </a:r>
            <a:r>
              <a:rPr lang="en-US" sz="3100" spc="303">
                <a:solidFill>
                  <a:srgbClr val="231F20"/>
                </a:solidFill>
                <a:latin typeface="DM Sans Bold"/>
              </a:rPr>
              <a:t> 90.16 * 47 = 4237.52</a:t>
            </a:r>
            <a:endParaRPr lang="en-US" sz="3100" spc="303">
              <a:solidFill>
                <a:srgbClr val="231F20"/>
              </a:solidFill>
              <a:latin typeface="DM Sans Bold"/>
            </a:endParaRPr>
          </a:p>
          <a:p>
            <a:pPr>
              <a:lnSpc>
                <a:spcPts val="4275"/>
              </a:lnSpc>
            </a:pPr>
            <a:r>
              <a:rPr lang="en-US" sz="3100" spc="303">
                <a:solidFill>
                  <a:srgbClr val="231F20"/>
                </a:solidFill>
                <a:latin typeface="DM Sans Bold"/>
              </a:rPr>
              <a:t> </a:t>
            </a:r>
            <a:r>
              <a:rPr lang="en-US" sz="3100" spc="303">
                <a:solidFill>
                  <a:srgbClr val="A64040"/>
                </a:solidFill>
                <a:latin typeface="DM Sans Bold"/>
              </a:rPr>
              <a:t>- Ước lượng nỗ lực: </a:t>
            </a:r>
            <a:endParaRPr lang="en-US" sz="3100" spc="303">
              <a:solidFill>
                <a:srgbClr val="A64040"/>
              </a:solidFill>
              <a:latin typeface="DM Sans Bold"/>
            </a:endParaRPr>
          </a:p>
          <a:p>
            <a:pPr>
              <a:lnSpc>
                <a:spcPts val="4275"/>
              </a:lnSpc>
            </a:pPr>
            <a:r>
              <a:rPr lang="en-US" sz="3100" spc="303">
                <a:solidFill>
                  <a:srgbClr val="231F20"/>
                </a:solidFill>
                <a:latin typeface="DM Sans Bold"/>
              </a:rPr>
              <a:t>                                </a:t>
            </a:r>
            <a:r>
              <a:rPr lang="en-US" sz="3100" spc="303">
                <a:solidFill>
                  <a:srgbClr val="231F20"/>
                </a:solidFill>
                <a:latin typeface="DM Sans"/>
              </a:rPr>
              <a:t>= </a:t>
            </a:r>
            <a:r>
              <a:rPr lang="en-US" sz="3100" spc="303">
                <a:solidFill>
                  <a:srgbClr val="231F20"/>
                </a:solidFill>
                <a:latin typeface="DM Sans Bold"/>
              </a:rPr>
              <a:t>2.4 * (4.23752)^1.05 = 10.9315</a:t>
            </a:r>
            <a:endParaRPr lang="en-US" sz="3100" spc="303">
              <a:solidFill>
                <a:srgbClr val="231F20"/>
              </a:solidFill>
              <a:latin typeface="DM Sans Bold"/>
            </a:endParaRPr>
          </a:p>
          <a:p>
            <a:pPr>
              <a:lnSpc>
                <a:spcPts val="4275"/>
              </a:lnSpc>
            </a:pPr>
            <a:r>
              <a:rPr lang="en-US" sz="3100" spc="303">
                <a:solidFill>
                  <a:srgbClr val="231F20"/>
                </a:solidFill>
                <a:latin typeface="DM Sans Bold"/>
              </a:rPr>
              <a:t>                                </a:t>
            </a:r>
            <a:endParaRPr lang="en-US" sz="3100" spc="303">
              <a:solidFill>
                <a:srgbClr val="231F20"/>
              </a:solidFill>
              <a:latin typeface="DM Sans Bold"/>
            </a:endParaRPr>
          </a:p>
          <a:p>
            <a:pPr>
              <a:lnSpc>
                <a:spcPts val="4275"/>
              </a:lnSpc>
            </a:pPr>
            <a:r>
              <a:rPr lang="en-US" sz="3100" spc="303">
                <a:solidFill>
                  <a:srgbClr val="231F20"/>
                </a:solidFill>
                <a:latin typeface="DM Sans Bold"/>
              </a:rPr>
              <a:t>                                </a:t>
            </a:r>
            <a:r>
              <a:rPr lang="en-US" sz="3100" spc="303">
                <a:solidFill>
                  <a:srgbClr val="231F20"/>
                </a:solidFill>
                <a:latin typeface="DM Sans"/>
              </a:rPr>
              <a:t>= </a:t>
            </a:r>
            <a:r>
              <a:rPr lang="en-US" sz="3100" spc="303">
                <a:solidFill>
                  <a:srgbClr val="231F20"/>
                </a:solidFill>
                <a:latin typeface="DM Sans Bold"/>
              </a:rPr>
              <a:t>2,5 * 0,38 = 0.95</a:t>
            </a:r>
            <a:endParaRPr lang="en-US" sz="3100" spc="303">
              <a:solidFill>
                <a:srgbClr val="231F20"/>
              </a:solidFill>
              <a:latin typeface="DM Sans Bold"/>
            </a:endParaRPr>
          </a:p>
          <a:p>
            <a:pPr>
              <a:lnSpc>
                <a:spcPts val="4275"/>
              </a:lnSpc>
            </a:pPr>
          </a:p>
          <a:p>
            <a:pPr>
              <a:lnSpc>
                <a:spcPts val="4275"/>
              </a:lnSpc>
            </a:pPr>
            <a:r>
              <a:rPr lang="en-US" sz="3100" spc="303">
                <a:solidFill>
                  <a:srgbClr val="231F20"/>
                </a:solidFill>
                <a:latin typeface="DM Sans"/>
              </a:rPr>
              <a:t>                             </a:t>
            </a:r>
            <a:r>
              <a:rPr lang="en-US" sz="3100" spc="303">
                <a:solidFill>
                  <a:srgbClr val="231F20"/>
                </a:solidFill>
                <a:latin typeface="DM Sans Bold"/>
              </a:rPr>
              <a:t> </a:t>
            </a:r>
            <a:r>
              <a:rPr lang="en-US" sz="3100" spc="303">
                <a:solidFill>
                  <a:srgbClr val="231F20"/>
                </a:solidFill>
                <a:latin typeface="DM Sans Bold"/>
              </a:rPr>
              <a:t>= 10.9315 / 0.95 = 11.5 (per/month)</a:t>
            </a:r>
            <a:endParaRPr lang="en-US" sz="3100" spc="303">
              <a:solidFill>
                <a:srgbClr val="231F20"/>
              </a:solidFill>
              <a:latin typeface="DM Sans Bold"/>
            </a:endParaRPr>
          </a:p>
          <a:p>
            <a:pPr algn="ctr">
              <a:lnSpc>
                <a:spcPts val="4690"/>
              </a:lnSpc>
            </a:pPr>
          </a:p>
          <a:p>
            <a:pPr algn="ctr">
              <a:lnSpc>
                <a:spcPts val="4690"/>
              </a:lnSpc>
            </a:pPr>
          </a:p>
          <a:p>
            <a:pPr marL="0" lvl="0" indent="0" algn="ctr">
              <a:lnSpc>
                <a:spcPts val="4690"/>
              </a:lnSpc>
              <a:spcBef>
                <a:spcPct val="0"/>
              </a:spcBef>
            </a:pPr>
          </a:p>
        </p:txBody>
      </p:sp>
      <p:sp>
        <p:nvSpPr>
          <p:cNvPr id="8" name="Freeform 8"/>
          <p:cNvSpPr/>
          <p:nvPr/>
        </p:nvSpPr>
        <p:spPr>
          <a:xfrm>
            <a:off x="2744683" y="6739520"/>
            <a:ext cx="3287450" cy="676048"/>
          </a:xfrm>
          <a:custGeom>
            <a:avLst/>
            <a:gdLst/>
            <a:ahLst/>
            <a:cxnLst/>
            <a:rect l="l" t="t" r="r" b="b"/>
            <a:pathLst>
              <a:path w="3287450" h="676048">
                <a:moveTo>
                  <a:pt x="0" y="0"/>
                </a:moveTo>
                <a:lnTo>
                  <a:pt x="3287450" y="0"/>
                </a:lnTo>
                <a:lnTo>
                  <a:pt x="3287450" y="676048"/>
                </a:lnTo>
                <a:lnTo>
                  <a:pt x="0" y="676048"/>
                </a:lnTo>
                <a:lnTo>
                  <a:pt x="0" y="0"/>
                </a:lnTo>
                <a:close/>
              </a:path>
            </a:pathLst>
          </a:custGeom>
          <a:blipFill>
            <a:blip r:embed="rId7"/>
            <a:stretch>
              <a:fillRect/>
            </a:stretch>
          </a:blipFill>
        </p:spPr>
      </p:sp>
      <p:sp>
        <p:nvSpPr>
          <p:cNvPr id="9" name="Freeform 9"/>
          <p:cNvSpPr/>
          <p:nvPr/>
        </p:nvSpPr>
        <p:spPr>
          <a:xfrm>
            <a:off x="3340668" y="7891202"/>
            <a:ext cx="2288614" cy="802723"/>
          </a:xfrm>
          <a:custGeom>
            <a:avLst/>
            <a:gdLst/>
            <a:ahLst/>
            <a:cxnLst/>
            <a:rect l="l" t="t" r="r" b="b"/>
            <a:pathLst>
              <a:path w="2288614" h="802723">
                <a:moveTo>
                  <a:pt x="0" y="0"/>
                </a:moveTo>
                <a:lnTo>
                  <a:pt x="2288615" y="0"/>
                </a:lnTo>
                <a:lnTo>
                  <a:pt x="2288615" y="802723"/>
                </a:lnTo>
                <a:lnTo>
                  <a:pt x="0" y="802723"/>
                </a:lnTo>
                <a:lnTo>
                  <a:pt x="0" y="0"/>
                </a:lnTo>
                <a:close/>
              </a:path>
            </a:pathLst>
          </a:custGeom>
          <a:blipFill>
            <a:blip r:embed="rId8"/>
            <a:stretch>
              <a:fillRect/>
            </a:stretch>
          </a:blipFill>
        </p:spPr>
      </p:sp>
      <p:sp>
        <p:nvSpPr>
          <p:cNvPr id="10" name="Freeform 10"/>
          <p:cNvSpPr/>
          <p:nvPr/>
        </p:nvSpPr>
        <p:spPr>
          <a:xfrm>
            <a:off x="3570031" y="9057270"/>
            <a:ext cx="2059252" cy="616016"/>
          </a:xfrm>
          <a:custGeom>
            <a:avLst/>
            <a:gdLst/>
            <a:ahLst/>
            <a:cxnLst/>
            <a:rect l="l" t="t" r="r" b="b"/>
            <a:pathLst>
              <a:path w="2059252" h="616016">
                <a:moveTo>
                  <a:pt x="0" y="0"/>
                </a:moveTo>
                <a:lnTo>
                  <a:pt x="2059252" y="0"/>
                </a:lnTo>
                <a:lnTo>
                  <a:pt x="2059252" y="616016"/>
                </a:lnTo>
                <a:lnTo>
                  <a:pt x="0" y="616016"/>
                </a:lnTo>
                <a:lnTo>
                  <a:pt x="0" y="0"/>
                </a:lnTo>
                <a:close/>
              </a:path>
            </a:pathLst>
          </a:custGeom>
          <a:blipFill>
            <a:blip r:embed="rId9"/>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753733" y="225094"/>
            <a:ext cx="17377881" cy="2169476"/>
          </a:xfrm>
          <a:prstGeom prst="rect">
            <a:avLst/>
          </a:prstGeom>
        </p:spPr>
        <p:txBody>
          <a:bodyPr lIns="0" tIns="0" rIns="0" bIns="0" rtlCol="0" anchor="t">
            <a:spAutoFit/>
          </a:bodyPr>
          <a:lstStyle/>
          <a:p>
            <a:pPr algn="ctr">
              <a:lnSpc>
                <a:spcPts val="7930"/>
              </a:lnSpc>
            </a:pPr>
            <a:r>
              <a:rPr lang="en-US" sz="5745" spc="304">
                <a:solidFill>
                  <a:srgbClr val="231F20"/>
                </a:solidFill>
                <a:latin typeface="Oswald Bold" panose="00000800000000000000"/>
              </a:rPr>
              <a:t>2. ƯỚC LƯỢNG ĐIỂM TRƯỜNG HỢP SỬ DỤNG</a:t>
            </a:r>
            <a:endParaRPr lang="en-US" sz="5745" spc="304">
              <a:solidFill>
                <a:srgbClr val="231F20"/>
              </a:solidFill>
              <a:latin typeface="Oswald Bold" panose="00000800000000000000"/>
            </a:endParaRPr>
          </a:p>
          <a:p>
            <a:pPr algn="ctr">
              <a:lnSpc>
                <a:spcPts val="9585"/>
              </a:lnSpc>
            </a:pPr>
          </a:p>
        </p:txBody>
      </p:sp>
      <p:sp>
        <p:nvSpPr>
          <p:cNvPr id="6" name="Freeform 6"/>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6"/>
            <a:stretch>
              <a:fillRect/>
            </a:stretch>
          </a:blipFill>
        </p:spPr>
      </p:sp>
      <p:sp>
        <p:nvSpPr>
          <p:cNvPr id="7" name="TextBox 7"/>
          <p:cNvSpPr txBox="1"/>
          <p:nvPr/>
        </p:nvSpPr>
        <p:spPr>
          <a:xfrm>
            <a:off x="1466939" y="3400922"/>
            <a:ext cx="15792361" cy="7604116"/>
          </a:xfrm>
          <a:prstGeom prst="rect">
            <a:avLst/>
          </a:prstGeom>
        </p:spPr>
        <p:txBody>
          <a:bodyPr lIns="0" tIns="0" rIns="0" bIns="0" rtlCol="0" anchor="t">
            <a:spAutoFit/>
          </a:bodyPr>
          <a:lstStyle/>
          <a:p>
            <a:pPr algn="ctr">
              <a:lnSpc>
                <a:spcPts val="5260"/>
              </a:lnSpc>
            </a:pPr>
            <a:r>
              <a:rPr lang="en-US" sz="3810" spc="373">
                <a:solidFill>
                  <a:srgbClr val="A64040"/>
                </a:solidFill>
                <a:latin typeface="DM Sans Bold"/>
              </a:rPr>
              <a:t>a. Tổng giá trị điểm tác nhân (UAW)</a:t>
            </a:r>
            <a:r>
              <a:rPr lang="en-US" sz="3810" spc="373">
                <a:solidFill>
                  <a:srgbClr val="000000"/>
                </a:solidFill>
                <a:latin typeface="DM Sans Bold"/>
              </a:rPr>
              <a:t> = 9</a:t>
            </a:r>
            <a:endParaRPr lang="en-US" sz="3810" spc="373">
              <a:solidFill>
                <a:srgbClr val="000000"/>
              </a:solidFill>
              <a:latin typeface="DM Sans Bold"/>
            </a:endParaRPr>
          </a:p>
          <a:p>
            <a:pPr algn="ctr">
              <a:lnSpc>
                <a:spcPts val="5260"/>
              </a:lnSpc>
            </a:pPr>
            <a:r>
              <a:rPr lang="en-US" sz="3810" spc="373">
                <a:solidFill>
                  <a:srgbClr val="A64040"/>
                </a:solidFill>
                <a:latin typeface="DM Sans Bold"/>
              </a:rPr>
              <a:t>b. Tính tổng giá trị điểm trường hợp sử dụng (UUCW)</a:t>
            </a:r>
            <a:r>
              <a:rPr lang="en-US" sz="3810" spc="373">
                <a:solidFill>
                  <a:srgbClr val="000000"/>
                </a:solidFill>
                <a:latin typeface="DM Sans Bold"/>
              </a:rPr>
              <a:t>=80</a:t>
            </a:r>
            <a:endParaRPr lang="en-US" sz="3810" spc="373">
              <a:solidFill>
                <a:srgbClr val="000000"/>
              </a:solidFill>
              <a:latin typeface="DM Sans Bold"/>
            </a:endParaRPr>
          </a:p>
          <a:p>
            <a:pPr algn="ctr">
              <a:lnSpc>
                <a:spcPts val="5260"/>
              </a:lnSpc>
            </a:pPr>
            <a:r>
              <a:rPr lang="en-US" sz="3810" spc="373">
                <a:solidFill>
                  <a:srgbClr val="A64040"/>
                </a:solidFill>
                <a:latin typeface="DM Sans Bold"/>
              </a:rPr>
              <a:t>Tổng điểm trường hợp sử dụng chưa điều chỉnh</a:t>
            </a:r>
            <a:endParaRPr lang="en-US" sz="3810" spc="373">
              <a:solidFill>
                <a:srgbClr val="A64040"/>
              </a:solidFill>
              <a:latin typeface="DM Sans Bold"/>
            </a:endParaRPr>
          </a:p>
          <a:p>
            <a:pPr algn="ctr">
              <a:lnSpc>
                <a:spcPts val="5260"/>
              </a:lnSpc>
            </a:pPr>
            <a:r>
              <a:rPr lang="en-US" sz="3810" spc="373">
                <a:solidFill>
                  <a:srgbClr val="000000"/>
                </a:solidFill>
                <a:latin typeface="DM Sans Bold"/>
              </a:rPr>
              <a:t>= 9 + 80 = 89</a:t>
            </a:r>
            <a:endParaRPr lang="en-US" sz="3810" spc="373">
              <a:solidFill>
                <a:srgbClr val="000000"/>
              </a:solidFill>
              <a:latin typeface="DM Sans Bold"/>
            </a:endParaRPr>
          </a:p>
          <a:p>
            <a:pPr algn="ctr">
              <a:lnSpc>
                <a:spcPts val="4295"/>
              </a:lnSpc>
            </a:pPr>
          </a:p>
          <a:p>
            <a:pPr algn="ctr">
              <a:lnSpc>
                <a:spcPts val="2760"/>
              </a:lnSpc>
            </a:pPr>
          </a:p>
          <a:p>
            <a:pPr algn="ctr">
              <a:lnSpc>
                <a:spcPts val="4295"/>
              </a:lnSpc>
            </a:pPr>
          </a:p>
          <a:p>
            <a:pPr algn="ctr">
              <a:lnSpc>
                <a:spcPts val="4295"/>
              </a:lnSpc>
            </a:pPr>
          </a:p>
          <a:p>
            <a:pPr algn="ctr">
              <a:lnSpc>
                <a:spcPts val="4295"/>
              </a:lnSpc>
            </a:pPr>
          </a:p>
          <a:p>
            <a:pPr algn="ctr">
              <a:lnSpc>
                <a:spcPts val="4710"/>
              </a:lnSpc>
            </a:pPr>
          </a:p>
          <a:p>
            <a:pPr algn="ctr">
              <a:lnSpc>
                <a:spcPts val="4710"/>
              </a:lnSpc>
            </a:pPr>
          </a:p>
          <a:p>
            <a:pPr marL="0" lvl="0" indent="0" algn="ctr">
              <a:lnSpc>
                <a:spcPts val="4710"/>
              </a:lnSpc>
              <a:spcBef>
                <a:spcPct val="0"/>
              </a:spcBef>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6"/>
            <a:stretch>
              <a:fillRect/>
            </a:stretch>
          </a:blipFill>
        </p:spPr>
      </p:sp>
      <p:sp>
        <p:nvSpPr>
          <p:cNvPr id="6" name="TextBox 6"/>
          <p:cNvSpPr txBox="1"/>
          <p:nvPr/>
        </p:nvSpPr>
        <p:spPr>
          <a:xfrm>
            <a:off x="3220924" y="1839392"/>
            <a:ext cx="11503968" cy="5594552"/>
          </a:xfrm>
          <a:prstGeom prst="rect">
            <a:avLst/>
          </a:prstGeom>
        </p:spPr>
        <p:txBody>
          <a:bodyPr lIns="0" tIns="0" rIns="0" bIns="0" rtlCol="0" anchor="t">
            <a:spAutoFit/>
          </a:bodyPr>
          <a:lstStyle/>
          <a:p>
            <a:pPr algn="ctr">
              <a:lnSpc>
                <a:spcPts val="4310"/>
              </a:lnSpc>
            </a:pPr>
            <a:r>
              <a:rPr lang="en-US" sz="3125" spc="306">
                <a:solidFill>
                  <a:srgbClr val="000000"/>
                </a:solidFill>
                <a:latin typeface="DM Sans Bold"/>
              </a:rPr>
              <a:t>Tổng TF =23</a:t>
            </a:r>
            <a:endParaRPr lang="en-US" sz="3125" spc="306">
              <a:solidFill>
                <a:srgbClr val="000000"/>
              </a:solidFill>
              <a:latin typeface="DM Sans Bold"/>
            </a:endParaRPr>
          </a:p>
          <a:p>
            <a:pPr algn="ctr">
              <a:lnSpc>
                <a:spcPts val="4310"/>
              </a:lnSpc>
            </a:pPr>
          </a:p>
          <a:p>
            <a:pPr algn="ctr">
              <a:lnSpc>
                <a:spcPts val="4310"/>
              </a:lnSpc>
            </a:pPr>
            <a:r>
              <a:rPr lang="en-US" sz="3125" spc="306">
                <a:solidFill>
                  <a:srgbClr val="A64040"/>
                </a:solidFill>
                <a:latin typeface="DM Sans Bold"/>
              </a:rPr>
              <a:t> </a:t>
            </a:r>
            <a:r>
              <a:rPr lang="en-US" sz="3125" spc="306">
                <a:solidFill>
                  <a:srgbClr val="000000"/>
                </a:solidFill>
                <a:latin typeface="DM Sans Bold"/>
              </a:rPr>
              <a:t>= 0.6 + (23 *0.01) = 0.83</a:t>
            </a:r>
            <a:endParaRPr lang="en-US" sz="3125" spc="306">
              <a:solidFill>
                <a:srgbClr val="000000"/>
              </a:solidFill>
              <a:latin typeface="DM Sans Bold"/>
            </a:endParaRPr>
          </a:p>
          <a:p>
            <a:pPr algn="ctr">
              <a:lnSpc>
                <a:spcPts val="3755"/>
              </a:lnSpc>
            </a:pPr>
          </a:p>
          <a:p>
            <a:pPr algn="ctr">
              <a:lnSpc>
                <a:spcPts val="3755"/>
              </a:lnSpc>
            </a:pPr>
          </a:p>
          <a:p>
            <a:pPr algn="ctr">
              <a:lnSpc>
                <a:spcPts val="3010"/>
              </a:lnSpc>
            </a:pPr>
          </a:p>
          <a:p>
            <a:pPr algn="ctr">
              <a:lnSpc>
                <a:spcPts val="1825"/>
              </a:lnSpc>
            </a:pPr>
          </a:p>
          <a:p>
            <a:pPr algn="ctr">
              <a:lnSpc>
                <a:spcPts val="3010"/>
              </a:lnSpc>
            </a:pPr>
          </a:p>
          <a:p>
            <a:pPr algn="ctr">
              <a:lnSpc>
                <a:spcPts val="3010"/>
              </a:lnSpc>
            </a:pPr>
          </a:p>
          <a:p>
            <a:pPr algn="ctr">
              <a:lnSpc>
                <a:spcPts val="3010"/>
              </a:lnSpc>
            </a:pPr>
          </a:p>
          <a:p>
            <a:pPr algn="ctr">
              <a:lnSpc>
                <a:spcPts val="3330"/>
              </a:lnSpc>
            </a:pPr>
          </a:p>
          <a:p>
            <a:pPr algn="ctr">
              <a:lnSpc>
                <a:spcPts val="3330"/>
              </a:lnSpc>
            </a:pPr>
          </a:p>
          <a:p>
            <a:pPr marL="0" lvl="0" indent="0" algn="ctr">
              <a:lnSpc>
                <a:spcPts val="3330"/>
              </a:lnSpc>
              <a:spcBef>
                <a:spcPct val="0"/>
              </a:spcBef>
            </a:pPr>
          </a:p>
        </p:txBody>
      </p:sp>
      <p:sp>
        <p:nvSpPr>
          <p:cNvPr id="7" name="Freeform 7"/>
          <p:cNvSpPr/>
          <p:nvPr/>
        </p:nvSpPr>
        <p:spPr>
          <a:xfrm>
            <a:off x="1826271" y="2890959"/>
            <a:ext cx="4223742" cy="687867"/>
          </a:xfrm>
          <a:custGeom>
            <a:avLst/>
            <a:gdLst/>
            <a:ahLst/>
            <a:cxnLst/>
            <a:rect l="l" t="t" r="r" b="b"/>
            <a:pathLst>
              <a:path w="4223742" h="687867">
                <a:moveTo>
                  <a:pt x="0" y="0"/>
                </a:moveTo>
                <a:lnTo>
                  <a:pt x="4223742" y="0"/>
                </a:lnTo>
                <a:lnTo>
                  <a:pt x="4223742" y="687867"/>
                </a:lnTo>
                <a:lnTo>
                  <a:pt x="0" y="687867"/>
                </a:lnTo>
                <a:lnTo>
                  <a:pt x="0" y="0"/>
                </a:lnTo>
                <a:close/>
              </a:path>
            </a:pathLst>
          </a:custGeom>
          <a:blipFill>
            <a:blip r:embed="rId7"/>
            <a:stretch>
              <a:fillRect/>
            </a:stretch>
          </a:blipFill>
        </p:spPr>
      </p:sp>
      <p:sp>
        <p:nvSpPr>
          <p:cNvPr id="8" name="TextBox 8"/>
          <p:cNvSpPr txBox="1"/>
          <p:nvPr/>
        </p:nvSpPr>
        <p:spPr>
          <a:xfrm>
            <a:off x="609600" y="4006374"/>
            <a:ext cx="17377881" cy="2169476"/>
          </a:xfrm>
          <a:prstGeom prst="rect">
            <a:avLst/>
          </a:prstGeom>
        </p:spPr>
        <p:txBody>
          <a:bodyPr lIns="0" tIns="0" rIns="0" bIns="0" rtlCol="0" anchor="t">
            <a:spAutoFit/>
          </a:bodyPr>
          <a:lstStyle/>
          <a:p>
            <a:pPr algn="ctr">
              <a:lnSpc>
                <a:spcPts val="7930"/>
              </a:lnSpc>
            </a:pPr>
            <a:r>
              <a:rPr lang="en-US" sz="5745" spc="304">
                <a:solidFill>
                  <a:srgbClr val="231F20"/>
                </a:solidFill>
                <a:latin typeface="Oswald Bold" panose="00000800000000000000"/>
              </a:rPr>
              <a:t>4.TÍNH YẾU TỐ PHỨC TẠP MÔI TRƯỜNG</a:t>
            </a:r>
            <a:endParaRPr lang="en-US" sz="5745" spc="304">
              <a:solidFill>
                <a:srgbClr val="231F20"/>
              </a:solidFill>
              <a:latin typeface="Oswald Bold" panose="00000800000000000000"/>
            </a:endParaRPr>
          </a:p>
          <a:p>
            <a:pPr algn="ctr">
              <a:lnSpc>
                <a:spcPts val="9585"/>
              </a:lnSpc>
            </a:pPr>
          </a:p>
        </p:txBody>
      </p:sp>
      <p:sp>
        <p:nvSpPr>
          <p:cNvPr id="9" name="Freeform 9"/>
          <p:cNvSpPr/>
          <p:nvPr/>
        </p:nvSpPr>
        <p:spPr>
          <a:xfrm>
            <a:off x="1201266" y="6863116"/>
            <a:ext cx="4848747" cy="829966"/>
          </a:xfrm>
          <a:custGeom>
            <a:avLst/>
            <a:gdLst/>
            <a:ahLst/>
            <a:cxnLst/>
            <a:rect l="l" t="t" r="r" b="b"/>
            <a:pathLst>
              <a:path w="4848747" h="829966">
                <a:moveTo>
                  <a:pt x="0" y="0"/>
                </a:moveTo>
                <a:lnTo>
                  <a:pt x="4848747" y="0"/>
                </a:lnTo>
                <a:lnTo>
                  <a:pt x="4848747" y="829966"/>
                </a:lnTo>
                <a:lnTo>
                  <a:pt x="0" y="829966"/>
                </a:lnTo>
                <a:lnTo>
                  <a:pt x="0" y="0"/>
                </a:lnTo>
                <a:close/>
              </a:path>
            </a:pathLst>
          </a:custGeom>
          <a:blipFill>
            <a:blip r:embed="rId8"/>
            <a:stretch>
              <a:fillRect/>
            </a:stretch>
          </a:blipFill>
        </p:spPr>
      </p:sp>
      <p:sp>
        <p:nvSpPr>
          <p:cNvPr id="10" name="TextBox 10"/>
          <p:cNvSpPr txBox="1"/>
          <p:nvPr/>
        </p:nvSpPr>
        <p:spPr>
          <a:xfrm>
            <a:off x="1028700" y="225094"/>
            <a:ext cx="17377881" cy="2169476"/>
          </a:xfrm>
          <a:prstGeom prst="rect">
            <a:avLst/>
          </a:prstGeom>
        </p:spPr>
        <p:txBody>
          <a:bodyPr lIns="0" tIns="0" rIns="0" bIns="0" rtlCol="0" anchor="t">
            <a:spAutoFit/>
          </a:bodyPr>
          <a:lstStyle/>
          <a:p>
            <a:pPr algn="ctr">
              <a:lnSpc>
                <a:spcPts val="7930"/>
              </a:lnSpc>
            </a:pPr>
            <a:r>
              <a:rPr lang="en-US" sz="5745" spc="304">
                <a:solidFill>
                  <a:srgbClr val="231F20"/>
                </a:solidFill>
                <a:latin typeface="Oswald Bold" panose="00000800000000000000"/>
              </a:rPr>
              <a:t>3.TÍNH YẾU TỐ PHỨC TẠP KỸ THUẬT (TCF)</a:t>
            </a:r>
            <a:endParaRPr lang="en-US" sz="5745" spc="304">
              <a:solidFill>
                <a:srgbClr val="231F20"/>
              </a:solidFill>
              <a:latin typeface="Oswald Bold" panose="00000800000000000000"/>
            </a:endParaRPr>
          </a:p>
          <a:p>
            <a:pPr algn="ctr">
              <a:lnSpc>
                <a:spcPts val="9585"/>
              </a:lnSpc>
            </a:pPr>
          </a:p>
        </p:txBody>
      </p:sp>
      <p:sp>
        <p:nvSpPr>
          <p:cNvPr id="11" name="TextBox 11"/>
          <p:cNvSpPr txBox="1"/>
          <p:nvPr/>
        </p:nvSpPr>
        <p:spPr>
          <a:xfrm>
            <a:off x="3220924" y="5879611"/>
            <a:ext cx="11503968" cy="6137477"/>
          </a:xfrm>
          <a:prstGeom prst="rect">
            <a:avLst/>
          </a:prstGeom>
        </p:spPr>
        <p:txBody>
          <a:bodyPr lIns="0" tIns="0" rIns="0" bIns="0" rtlCol="0" anchor="t">
            <a:spAutoFit/>
          </a:bodyPr>
          <a:lstStyle/>
          <a:p>
            <a:pPr algn="ctr">
              <a:lnSpc>
                <a:spcPts val="4310"/>
              </a:lnSpc>
            </a:pPr>
            <a:r>
              <a:rPr lang="en-US" sz="3125" spc="306">
                <a:solidFill>
                  <a:srgbClr val="000000"/>
                </a:solidFill>
                <a:latin typeface="DM Sans Bold"/>
              </a:rPr>
              <a:t>Tổng  =22,5</a:t>
            </a:r>
            <a:endParaRPr lang="en-US" sz="3125" spc="306">
              <a:solidFill>
                <a:srgbClr val="000000"/>
              </a:solidFill>
              <a:latin typeface="DM Sans Bold"/>
            </a:endParaRPr>
          </a:p>
          <a:p>
            <a:pPr algn="ctr">
              <a:lnSpc>
                <a:spcPts val="4310"/>
              </a:lnSpc>
            </a:pPr>
          </a:p>
          <a:p>
            <a:pPr algn="ctr">
              <a:lnSpc>
                <a:spcPts val="4310"/>
              </a:lnSpc>
            </a:pPr>
            <a:r>
              <a:rPr lang="en-US" sz="3125" spc="306">
                <a:solidFill>
                  <a:srgbClr val="A64040"/>
                </a:solidFill>
                <a:latin typeface="DM Sans Bold"/>
              </a:rPr>
              <a:t>    </a:t>
            </a:r>
            <a:r>
              <a:rPr lang="en-US" sz="3125" spc="306">
                <a:solidFill>
                  <a:srgbClr val="000000"/>
                </a:solidFill>
                <a:latin typeface="DM Sans Bold"/>
              </a:rPr>
              <a:t>= 1.4 + (-0.03 * 22.5) = 0.725</a:t>
            </a:r>
            <a:endParaRPr lang="en-US" sz="3125" spc="306">
              <a:solidFill>
                <a:srgbClr val="000000"/>
              </a:solidFill>
              <a:latin typeface="DM Sans Bold"/>
            </a:endParaRPr>
          </a:p>
          <a:p>
            <a:pPr algn="ctr">
              <a:lnSpc>
                <a:spcPts val="4310"/>
              </a:lnSpc>
            </a:pPr>
          </a:p>
          <a:p>
            <a:pPr algn="ctr">
              <a:lnSpc>
                <a:spcPts val="3755"/>
              </a:lnSpc>
            </a:pPr>
          </a:p>
          <a:p>
            <a:pPr algn="ctr">
              <a:lnSpc>
                <a:spcPts val="3755"/>
              </a:lnSpc>
            </a:pPr>
          </a:p>
          <a:p>
            <a:pPr algn="ctr">
              <a:lnSpc>
                <a:spcPts val="3010"/>
              </a:lnSpc>
            </a:pPr>
          </a:p>
          <a:p>
            <a:pPr algn="ctr">
              <a:lnSpc>
                <a:spcPts val="1825"/>
              </a:lnSpc>
            </a:pPr>
          </a:p>
          <a:p>
            <a:pPr algn="ctr">
              <a:lnSpc>
                <a:spcPts val="3010"/>
              </a:lnSpc>
            </a:pPr>
          </a:p>
          <a:p>
            <a:pPr algn="ctr">
              <a:lnSpc>
                <a:spcPts val="3010"/>
              </a:lnSpc>
            </a:pPr>
          </a:p>
          <a:p>
            <a:pPr algn="ctr">
              <a:lnSpc>
                <a:spcPts val="3010"/>
              </a:lnSpc>
            </a:pPr>
          </a:p>
          <a:p>
            <a:pPr algn="ctr">
              <a:lnSpc>
                <a:spcPts val="3330"/>
              </a:lnSpc>
            </a:pPr>
          </a:p>
          <a:p>
            <a:pPr algn="ctr">
              <a:lnSpc>
                <a:spcPts val="3330"/>
              </a:lnSpc>
            </a:pPr>
          </a:p>
          <a:p>
            <a:pPr marL="0" lvl="0" indent="0" algn="ctr">
              <a:lnSpc>
                <a:spcPts val="3330"/>
              </a:lnSpc>
              <a:spcBef>
                <a:spcPct val="0"/>
              </a:spcBef>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6"/>
            <a:stretch>
              <a:fillRect/>
            </a:stretch>
          </a:blipFill>
        </p:spPr>
      </p:sp>
      <p:sp>
        <p:nvSpPr>
          <p:cNvPr id="6" name="TextBox 6"/>
          <p:cNvSpPr txBox="1"/>
          <p:nvPr/>
        </p:nvSpPr>
        <p:spPr>
          <a:xfrm>
            <a:off x="-951035" y="2824060"/>
            <a:ext cx="17377881" cy="2035745"/>
          </a:xfrm>
          <a:prstGeom prst="rect">
            <a:avLst/>
          </a:prstGeom>
        </p:spPr>
        <p:txBody>
          <a:bodyPr lIns="0" tIns="0" rIns="0" bIns="0" rtlCol="0" anchor="t">
            <a:spAutoFit/>
          </a:bodyPr>
          <a:lstStyle/>
          <a:p>
            <a:pPr algn="ctr">
              <a:lnSpc>
                <a:spcPts val="7380"/>
              </a:lnSpc>
            </a:pPr>
            <a:r>
              <a:rPr lang="en-US" sz="5345" spc="283">
                <a:solidFill>
                  <a:srgbClr val="231F20"/>
                </a:solidFill>
                <a:latin typeface="Oswald Bold" panose="00000800000000000000"/>
              </a:rPr>
              <a:t>6. ƯỚC LƯỢNG NỖ LỰC </a:t>
            </a:r>
            <a:endParaRPr lang="en-US" sz="5345" spc="283">
              <a:solidFill>
                <a:srgbClr val="231F20"/>
              </a:solidFill>
              <a:latin typeface="Oswald Bold" panose="00000800000000000000"/>
            </a:endParaRPr>
          </a:p>
          <a:p>
            <a:pPr algn="ctr">
              <a:lnSpc>
                <a:spcPts val="9035"/>
              </a:lnSpc>
            </a:pPr>
          </a:p>
        </p:txBody>
      </p:sp>
      <p:sp>
        <p:nvSpPr>
          <p:cNvPr id="7" name="TextBox 7"/>
          <p:cNvSpPr txBox="1"/>
          <p:nvPr/>
        </p:nvSpPr>
        <p:spPr>
          <a:xfrm>
            <a:off x="1028700" y="263194"/>
            <a:ext cx="17377881" cy="1935542"/>
          </a:xfrm>
          <a:prstGeom prst="rect">
            <a:avLst/>
          </a:prstGeom>
        </p:spPr>
        <p:txBody>
          <a:bodyPr lIns="0" tIns="0" rIns="0" bIns="0" rtlCol="0" anchor="t">
            <a:spAutoFit/>
          </a:bodyPr>
          <a:lstStyle/>
          <a:p>
            <a:pPr algn="ctr">
              <a:lnSpc>
                <a:spcPts val="6275"/>
              </a:lnSpc>
            </a:pPr>
            <a:r>
              <a:rPr lang="en-US" sz="4545" spc="241">
                <a:solidFill>
                  <a:srgbClr val="231F20"/>
                </a:solidFill>
                <a:latin typeface="Oswald Bold" panose="00000800000000000000"/>
              </a:rPr>
              <a:t>5.TÍNH GIÁ TRỊ ĐIỂM TRƯỜNG HỢP SỬ DỤNG ĐIỀU CHỈNH (UCP)</a:t>
            </a:r>
            <a:endParaRPr lang="en-US" sz="4545" spc="241">
              <a:solidFill>
                <a:srgbClr val="231F20"/>
              </a:solidFill>
              <a:latin typeface="Oswald Bold" panose="00000800000000000000"/>
            </a:endParaRPr>
          </a:p>
          <a:p>
            <a:pPr algn="ctr">
              <a:lnSpc>
                <a:spcPts val="9585"/>
              </a:lnSpc>
            </a:pPr>
          </a:p>
        </p:txBody>
      </p:sp>
      <p:sp>
        <p:nvSpPr>
          <p:cNvPr id="8" name="TextBox 8"/>
          <p:cNvSpPr txBox="1"/>
          <p:nvPr/>
        </p:nvSpPr>
        <p:spPr>
          <a:xfrm>
            <a:off x="6811992" y="691419"/>
            <a:ext cx="5811298" cy="2423556"/>
          </a:xfrm>
          <a:prstGeom prst="rect">
            <a:avLst/>
          </a:prstGeom>
        </p:spPr>
        <p:txBody>
          <a:bodyPr lIns="0" tIns="0" rIns="0" bIns="0" rtlCol="0" anchor="t">
            <a:spAutoFit/>
          </a:bodyPr>
          <a:lstStyle/>
          <a:p>
            <a:pPr algn="ctr">
              <a:lnSpc>
                <a:spcPts val="2835"/>
              </a:lnSpc>
            </a:pPr>
          </a:p>
          <a:p>
            <a:pPr algn="ctr">
              <a:lnSpc>
                <a:spcPts val="3295"/>
              </a:lnSpc>
            </a:pPr>
          </a:p>
          <a:p>
            <a:pPr algn="ctr">
              <a:lnSpc>
                <a:spcPts val="3295"/>
              </a:lnSpc>
            </a:pPr>
          </a:p>
          <a:p>
            <a:pPr algn="ctr">
              <a:lnSpc>
                <a:spcPts val="3660"/>
              </a:lnSpc>
            </a:pPr>
            <a:r>
              <a:rPr lang="en-US" sz="2650" spc="259">
                <a:solidFill>
                  <a:srgbClr val="000000"/>
                </a:solidFill>
                <a:latin typeface="DM Sans Bold"/>
              </a:rPr>
              <a:t>= 89 * 0.83 * 0.725= 53.5557</a:t>
            </a:r>
            <a:endParaRPr lang="en-US" sz="2650" spc="259">
              <a:solidFill>
                <a:srgbClr val="000000"/>
              </a:solidFill>
              <a:latin typeface="DM Sans Bold"/>
            </a:endParaRPr>
          </a:p>
          <a:p>
            <a:pPr algn="ctr">
              <a:lnSpc>
                <a:spcPts val="760"/>
              </a:lnSpc>
            </a:pPr>
          </a:p>
          <a:p>
            <a:pPr algn="ctr">
              <a:lnSpc>
                <a:spcPts val="460"/>
              </a:lnSpc>
            </a:pPr>
          </a:p>
          <a:p>
            <a:pPr algn="ctr">
              <a:lnSpc>
                <a:spcPts val="760"/>
              </a:lnSpc>
            </a:pPr>
          </a:p>
          <a:p>
            <a:pPr algn="ctr">
              <a:lnSpc>
                <a:spcPts val="760"/>
              </a:lnSpc>
            </a:pPr>
          </a:p>
          <a:p>
            <a:pPr algn="ctr">
              <a:lnSpc>
                <a:spcPts val="760"/>
              </a:lnSpc>
            </a:pPr>
          </a:p>
          <a:p>
            <a:pPr algn="ctr">
              <a:lnSpc>
                <a:spcPts val="840"/>
              </a:lnSpc>
            </a:pPr>
          </a:p>
          <a:p>
            <a:pPr algn="ctr">
              <a:lnSpc>
                <a:spcPts val="840"/>
              </a:lnSpc>
            </a:pPr>
          </a:p>
          <a:p>
            <a:pPr marL="0" lvl="0" indent="0" algn="ctr">
              <a:lnSpc>
                <a:spcPts val="840"/>
              </a:lnSpc>
              <a:spcBef>
                <a:spcPct val="0"/>
              </a:spcBef>
            </a:pPr>
          </a:p>
        </p:txBody>
      </p:sp>
      <p:sp>
        <p:nvSpPr>
          <p:cNvPr id="9" name="Freeform 9"/>
          <p:cNvSpPr/>
          <p:nvPr/>
        </p:nvSpPr>
        <p:spPr>
          <a:xfrm>
            <a:off x="2571614" y="1953918"/>
            <a:ext cx="4242846" cy="442732"/>
          </a:xfrm>
          <a:custGeom>
            <a:avLst/>
            <a:gdLst/>
            <a:ahLst/>
            <a:cxnLst/>
            <a:rect l="l" t="t" r="r" b="b"/>
            <a:pathLst>
              <a:path w="4242846" h="442732">
                <a:moveTo>
                  <a:pt x="0" y="0"/>
                </a:moveTo>
                <a:lnTo>
                  <a:pt x="4242846" y="0"/>
                </a:lnTo>
                <a:lnTo>
                  <a:pt x="4242846" y="442731"/>
                </a:lnTo>
                <a:lnTo>
                  <a:pt x="0" y="442731"/>
                </a:lnTo>
                <a:lnTo>
                  <a:pt x="0" y="0"/>
                </a:lnTo>
                <a:close/>
              </a:path>
            </a:pathLst>
          </a:custGeom>
          <a:blipFill>
            <a:blip r:embed="rId7"/>
            <a:stretch>
              <a:fillRect/>
            </a:stretch>
          </a:blipFill>
        </p:spPr>
      </p:sp>
      <p:sp>
        <p:nvSpPr>
          <p:cNvPr id="10" name="TextBox 10"/>
          <p:cNvSpPr txBox="1"/>
          <p:nvPr/>
        </p:nvSpPr>
        <p:spPr>
          <a:xfrm>
            <a:off x="2571614" y="3076875"/>
            <a:ext cx="11834029" cy="2423556"/>
          </a:xfrm>
          <a:prstGeom prst="rect">
            <a:avLst/>
          </a:prstGeom>
        </p:spPr>
        <p:txBody>
          <a:bodyPr lIns="0" tIns="0" rIns="0" bIns="0" rtlCol="0" anchor="t">
            <a:spAutoFit/>
          </a:bodyPr>
          <a:lstStyle/>
          <a:p>
            <a:pPr algn="ctr">
              <a:lnSpc>
                <a:spcPts val="2835"/>
              </a:lnSpc>
            </a:pPr>
          </a:p>
          <a:p>
            <a:pPr algn="ctr">
              <a:lnSpc>
                <a:spcPts val="3295"/>
              </a:lnSpc>
            </a:pPr>
          </a:p>
          <a:p>
            <a:pPr algn="ctr">
              <a:lnSpc>
                <a:spcPts val="3295"/>
              </a:lnSpc>
            </a:pPr>
          </a:p>
          <a:p>
            <a:pPr algn="ctr">
              <a:lnSpc>
                <a:spcPts val="3660"/>
              </a:lnSpc>
            </a:pPr>
            <a:r>
              <a:rPr lang="en-US" sz="2650" spc="259">
                <a:solidFill>
                  <a:srgbClr val="000000"/>
                </a:solidFill>
                <a:latin typeface="DM Sans Bold"/>
              </a:rPr>
              <a:t>Mỗi điểm chức năng điều chỉnh cần 20 p-h (person-hour)</a:t>
            </a:r>
            <a:endParaRPr lang="en-US" sz="2650" spc="259">
              <a:solidFill>
                <a:srgbClr val="000000"/>
              </a:solidFill>
              <a:latin typeface="DM Sans Bold"/>
            </a:endParaRPr>
          </a:p>
          <a:p>
            <a:pPr algn="ctr">
              <a:lnSpc>
                <a:spcPts val="760"/>
              </a:lnSpc>
            </a:pPr>
          </a:p>
          <a:p>
            <a:pPr algn="ctr">
              <a:lnSpc>
                <a:spcPts val="460"/>
              </a:lnSpc>
            </a:pPr>
          </a:p>
          <a:p>
            <a:pPr algn="ctr">
              <a:lnSpc>
                <a:spcPts val="760"/>
              </a:lnSpc>
            </a:pPr>
          </a:p>
          <a:p>
            <a:pPr algn="ctr">
              <a:lnSpc>
                <a:spcPts val="760"/>
              </a:lnSpc>
            </a:pPr>
          </a:p>
          <a:p>
            <a:pPr algn="ctr">
              <a:lnSpc>
                <a:spcPts val="760"/>
              </a:lnSpc>
            </a:pPr>
          </a:p>
          <a:p>
            <a:pPr algn="ctr">
              <a:lnSpc>
                <a:spcPts val="840"/>
              </a:lnSpc>
            </a:pPr>
          </a:p>
          <a:p>
            <a:pPr algn="ctr">
              <a:lnSpc>
                <a:spcPts val="840"/>
              </a:lnSpc>
            </a:pPr>
          </a:p>
          <a:p>
            <a:pPr marL="0" lvl="0" indent="0" algn="ctr">
              <a:lnSpc>
                <a:spcPts val="840"/>
              </a:lnSpc>
              <a:spcBef>
                <a:spcPct val="0"/>
              </a:spcBef>
            </a:pPr>
          </a:p>
        </p:txBody>
      </p:sp>
      <p:sp>
        <p:nvSpPr>
          <p:cNvPr id="11" name="TextBox 11"/>
          <p:cNvSpPr txBox="1"/>
          <p:nvPr/>
        </p:nvSpPr>
        <p:spPr>
          <a:xfrm>
            <a:off x="-643979" y="5317004"/>
            <a:ext cx="17377881" cy="1935542"/>
          </a:xfrm>
          <a:prstGeom prst="rect">
            <a:avLst/>
          </a:prstGeom>
        </p:spPr>
        <p:txBody>
          <a:bodyPr lIns="0" tIns="0" rIns="0" bIns="0" rtlCol="0" anchor="t">
            <a:spAutoFit/>
          </a:bodyPr>
          <a:lstStyle/>
          <a:p>
            <a:pPr algn="ctr">
              <a:lnSpc>
                <a:spcPts val="6275"/>
              </a:lnSpc>
            </a:pPr>
            <a:r>
              <a:rPr lang="en-US" sz="4545" spc="241">
                <a:solidFill>
                  <a:srgbClr val="231F20"/>
                </a:solidFill>
                <a:latin typeface="Oswald Bold" panose="00000800000000000000"/>
              </a:rPr>
              <a:t>7. BẢNG TÍNH TOÁN GIÁ TRỊ PHẦN MỀM</a:t>
            </a:r>
            <a:endParaRPr lang="en-US" sz="4545" spc="241">
              <a:solidFill>
                <a:srgbClr val="231F20"/>
              </a:solidFill>
              <a:latin typeface="Oswald Bold" panose="00000800000000000000"/>
            </a:endParaRPr>
          </a:p>
          <a:p>
            <a:pPr algn="ctr">
              <a:lnSpc>
                <a:spcPts val="9585"/>
              </a:lnSpc>
            </a:pPr>
          </a:p>
        </p:txBody>
      </p:sp>
      <p:sp>
        <p:nvSpPr>
          <p:cNvPr id="12" name="TextBox 12"/>
          <p:cNvSpPr txBox="1"/>
          <p:nvPr/>
        </p:nvSpPr>
        <p:spPr>
          <a:xfrm>
            <a:off x="2194311" y="6176706"/>
            <a:ext cx="12211332" cy="2887609"/>
          </a:xfrm>
          <a:prstGeom prst="rect">
            <a:avLst/>
          </a:prstGeom>
        </p:spPr>
        <p:txBody>
          <a:bodyPr lIns="0" tIns="0" rIns="0" bIns="0" rtlCol="0" anchor="t">
            <a:spAutoFit/>
          </a:bodyPr>
          <a:lstStyle/>
          <a:p>
            <a:pPr algn="ctr">
              <a:lnSpc>
                <a:spcPts val="2835"/>
              </a:lnSpc>
            </a:pPr>
          </a:p>
          <a:p>
            <a:pPr algn="ctr">
              <a:lnSpc>
                <a:spcPts val="3295"/>
              </a:lnSpc>
            </a:pPr>
          </a:p>
          <a:p>
            <a:pPr algn="ctr">
              <a:lnSpc>
                <a:spcPts val="3295"/>
              </a:lnSpc>
            </a:pPr>
          </a:p>
          <a:p>
            <a:pPr algn="ctr">
              <a:lnSpc>
                <a:spcPts val="3660"/>
              </a:lnSpc>
            </a:pPr>
            <a:r>
              <a:rPr lang="en-US" sz="2650" spc="259">
                <a:solidFill>
                  <a:srgbClr val="A64040"/>
                </a:solidFill>
                <a:latin typeface="DM Sans Bold"/>
              </a:rPr>
              <a:t>Giá trị phần mềm nội bộ (G)</a:t>
            </a:r>
            <a:endParaRPr lang="en-US" sz="2650" spc="259">
              <a:solidFill>
                <a:srgbClr val="A64040"/>
              </a:solidFill>
              <a:latin typeface="DM Sans Bold"/>
            </a:endParaRPr>
          </a:p>
          <a:p>
            <a:pPr algn="ctr">
              <a:lnSpc>
                <a:spcPts val="3660"/>
              </a:lnSpc>
            </a:pPr>
            <a:r>
              <a:rPr lang="en-US" sz="2650" spc="259">
                <a:solidFill>
                  <a:srgbClr val="000000"/>
                </a:solidFill>
                <a:latin typeface="DM Sans Bold"/>
              </a:rPr>
              <a:t>G = 1,4 x E x P x H</a:t>
            </a:r>
            <a:r>
              <a:rPr lang="en-US" sz="2650" spc="259">
                <a:solidFill>
                  <a:srgbClr val="000000"/>
                </a:solidFill>
                <a:latin typeface="DM Sans Bold"/>
              </a:rPr>
              <a:t>= </a:t>
            </a:r>
            <a:r>
              <a:rPr lang="en-US" sz="2650" spc="259">
                <a:solidFill>
                  <a:srgbClr val="000000"/>
                </a:solidFill>
                <a:latin typeface="DM Sans Bold"/>
              </a:rPr>
              <a:t>87.474.310</a:t>
            </a:r>
            <a:endParaRPr lang="en-US" sz="2650" spc="259">
              <a:solidFill>
                <a:srgbClr val="000000"/>
              </a:solidFill>
              <a:latin typeface="DM Sans Bold"/>
            </a:endParaRPr>
          </a:p>
          <a:p>
            <a:pPr algn="ctr">
              <a:lnSpc>
                <a:spcPts val="760"/>
              </a:lnSpc>
            </a:pPr>
          </a:p>
          <a:p>
            <a:pPr algn="ctr">
              <a:lnSpc>
                <a:spcPts val="460"/>
              </a:lnSpc>
            </a:pPr>
          </a:p>
          <a:p>
            <a:pPr algn="ctr">
              <a:lnSpc>
                <a:spcPts val="760"/>
              </a:lnSpc>
            </a:pPr>
          </a:p>
          <a:p>
            <a:pPr algn="ctr">
              <a:lnSpc>
                <a:spcPts val="760"/>
              </a:lnSpc>
            </a:pPr>
          </a:p>
          <a:p>
            <a:pPr algn="ctr">
              <a:lnSpc>
                <a:spcPts val="760"/>
              </a:lnSpc>
            </a:pPr>
          </a:p>
          <a:p>
            <a:pPr algn="ctr">
              <a:lnSpc>
                <a:spcPts val="840"/>
              </a:lnSpc>
            </a:pPr>
          </a:p>
          <a:p>
            <a:pPr algn="ctr">
              <a:lnSpc>
                <a:spcPts val="840"/>
              </a:lnSpc>
            </a:pPr>
          </a:p>
          <a:p>
            <a:pPr marL="0" lvl="0" indent="0" algn="ctr">
              <a:lnSpc>
                <a:spcPts val="840"/>
              </a:lnSpc>
              <a:spcBef>
                <a:spcPct val="0"/>
              </a:spcBef>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stretch>
              <a:fillRect/>
            </a:stretch>
          </a:blipFill>
        </p:spPr>
      </p:sp>
      <p:sp>
        <p:nvSpPr>
          <p:cNvPr id="3" name="TextBox 3"/>
          <p:cNvSpPr txBox="1"/>
          <p:nvPr/>
        </p:nvSpPr>
        <p:spPr>
          <a:xfrm>
            <a:off x="2720102" y="3030981"/>
            <a:ext cx="12057353" cy="1702517"/>
          </a:xfrm>
          <a:prstGeom prst="rect">
            <a:avLst/>
          </a:prstGeom>
        </p:spPr>
        <p:txBody>
          <a:bodyPr lIns="0" tIns="0" rIns="0" bIns="0" rtlCol="0" anchor="t">
            <a:spAutoFit/>
          </a:bodyPr>
          <a:lstStyle/>
          <a:p>
            <a:pPr>
              <a:lnSpc>
                <a:spcPts val="13950"/>
              </a:lnSpc>
            </a:pPr>
            <a:r>
              <a:rPr lang="en-US" sz="10105" spc="990">
                <a:solidFill>
                  <a:srgbClr val="FFFFFF"/>
                </a:solidFill>
                <a:latin typeface="Oswald Bold" panose="00000800000000000000"/>
              </a:rPr>
              <a:t>CHƯƠNG 3</a:t>
            </a:r>
            <a:endParaRPr lang="en-US" sz="10105" spc="990">
              <a:solidFill>
                <a:srgbClr val="FFFFFF"/>
              </a:solidFill>
              <a:latin typeface="Oswald Bold" panose="00000800000000000000"/>
            </a:endParaRPr>
          </a:p>
        </p:txBody>
      </p:sp>
      <p:sp>
        <p:nvSpPr>
          <p:cNvPr id="4" name="Freeform 4"/>
          <p:cNvSpPr/>
          <p:nvPr/>
        </p:nvSpPr>
        <p:spPr>
          <a:xfrm>
            <a:off x="15909140" y="-1591896"/>
            <a:ext cx="15841853" cy="16255633"/>
          </a:xfrm>
          <a:custGeom>
            <a:avLst/>
            <a:gdLst/>
            <a:ahLst/>
            <a:cxnLst/>
            <a:rect l="l" t="t" r="r" b="b"/>
            <a:pathLst>
              <a:path w="15841853" h="16255633">
                <a:moveTo>
                  <a:pt x="0" y="0"/>
                </a:moveTo>
                <a:lnTo>
                  <a:pt x="15841853" y="0"/>
                </a:lnTo>
                <a:lnTo>
                  <a:pt x="15841853" y="16255633"/>
                </a:lnTo>
                <a:lnTo>
                  <a:pt x="0" y="16255633"/>
                </a:lnTo>
                <a:lnTo>
                  <a:pt x="0" y="0"/>
                </a:lnTo>
                <a:close/>
              </a:path>
            </a:pathLst>
          </a:custGeom>
          <a:blipFill>
            <a:blip r:embed="rId1"/>
            <a:stretch>
              <a:fillRect/>
            </a:stretch>
          </a:blipFill>
        </p:spPr>
      </p:sp>
      <p:sp>
        <p:nvSpPr>
          <p:cNvPr id="5" name="TextBox 5"/>
          <p:cNvSpPr txBox="1"/>
          <p:nvPr/>
        </p:nvSpPr>
        <p:spPr>
          <a:xfrm>
            <a:off x="0" y="5562470"/>
            <a:ext cx="17733943" cy="2377524"/>
          </a:xfrm>
          <a:prstGeom prst="rect">
            <a:avLst/>
          </a:prstGeom>
        </p:spPr>
        <p:txBody>
          <a:bodyPr lIns="0" tIns="0" rIns="0" bIns="0" rtlCol="0" anchor="t">
            <a:spAutoFit/>
          </a:bodyPr>
          <a:lstStyle/>
          <a:p>
            <a:pPr algn="ctr">
              <a:lnSpc>
                <a:spcPts val="9445"/>
              </a:lnSpc>
            </a:pPr>
            <a:r>
              <a:rPr lang="en-US" sz="6745">
                <a:solidFill>
                  <a:srgbClr val="FFFFFF"/>
                </a:solidFill>
                <a:latin typeface="DejaVu Serif Bold" panose="02060803050605020204"/>
              </a:rPr>
              <a:t>LẬP KẾ HOẠCH ĐỀ ÁN</a:t>
            </a:r>
            <a:endParaRPr lang="en-US" sz="6745">
              <a:solidFill>
                <a:srgbClr val="FFFFFF"/>
              </a:solidFill>
              <a:latin typeface="DejaVu Serif Bold" panose="02060803050605020204"/>
            </a:endParaRPr>
          </a:p>
          <a:p>
            <a:pPr algn="ctr">
              <a:lnSpc>
                <a:spcPts val="9445"/>
              </a:lnSpc>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stretch>
              <a:fillRect/>
            </a:stretch>
          </a:blipFill>
        </p:spPr>
      </p:sp>
      <p:grpSp>
        <p:nvGrpSpPr>
          <p:cNvPr id="8" name="Group 8"/>
          <p:cNvGrpSpPr/>
          <p:nvPr/>
        </p:nvGrpSpPr>
        <p:grpSpPr>
          <a:xfrm rot="0">
            <a:off x="2163000" y="3442596"/>
            <a:ext cx="6321577" cy="1700904"/>
            <a:chOff x="0" y="0"/>
            <a:chExt cx="1664942" cy="447975"/>
          </a:xfrm>
        </p:grpSpPr>
        <p:sp>
          <p:nvSpPr>
            <p:cNvPr id="9" name="Freeform 9"/>
            <p:cNvSpPr/>
            <p:nvPr/>
          </p:nvSpPr>
          <p:spPr>
            <a:xfrm>
              <a:off x="0" y="0"/>
              <a:ext cx="1664942" cy="447975"/>
            </a:xfrm>
            <a:custGeom>
              <a:avLst/>
              <a:gdLst/>
              <a:ahLst/>
              <a:cxnLst/>
              <a:rect l="l" t="t" r="r" b="b"/>
              <a:pathLst>
                <a:path w="1664942" h="447975">
                  <a:moveTo>
                    <a:pt x="0" y="0"/>
                  </a:moveTo>
                  <a:lnTo>
                    <a:pt x="1664942" y="0"/>
                  </a:lnTo>
                  <a:lnTo>
                    <a:pt x="1664942" y="447975"/>
                  </a:lnTo>
                  <a:lnTo>
                    <a:pt x="0" y="447975"/>
                  </a:lnTo>
                  <a:close/>
                </a:path>
              </a:pathLst>
            </a:custGeom>
            <a:solidFill>
              <a:srgbClr val="1A1A1A"/>
            </a:solidFill>
          </p:spPr>
        </p:sp>
        <p:sp>
          <p:nvSpPr>
            <p:cNvPr id="10" name="TextBox 10"/>
            <p:cNvSpPr txBox="1"/>
            <p:nvPr/>
          </p:nvSpPr>
          <p:spPr>
            <a:xfrm>
              <a:off x="0" y="-76200"/>
              <a:ext cx="1664942" cy="524175"/>
            </a:xfrm>
            <a:prstGeom prst="rect">
              <a:avLst/>
            </a:prstGeom>
          </p:spPr>
          <p:txBody>
            <a:bodyPr lIns="50800" tIns="50800" rIns="50800" bIns="50800" rtlCol="0" anchor="ctr"/>
            <a:lstStyle/>
            <a:p>
              <a:pPr algn="ctr">
                <a:lnSpc>
                  <a:spcPts val="6320"/>
                </a:lnSpc>
              </a:pPr>
              <a:r>
                <a:rPr lang="en-US" sz="4580" spc="45">
                  <a:solidFill>
                    <a:srgbClr val="FFFFFF"/>
                  </a:solidFill>
                  <a:latin typeface="DM Sans Italics"/>
                </a:rPr>
                <a:t>Mục tiêu của tài liệu</a:t>
              </a:r>
              <a:endParaRPr lang="en-US" sz="4580" spc="45">
                <a:solidFill>
                  <a:srgbClr val="FFFFFF"/>
                </a:solidFill>
                <a:latin typeface="DM Sans Italics"/>
              </a:endParaRPr>
            </a:p>
            <a:p>
              <a:pPr marL="0" lvl="0" indent="0" algn="ctr">
                <a:lnSpc>
                  <a:spcPts val="4115"/>
                </a:lnSpc>
                <a:spcBef>
                  <a:spcPct val="0"/>
                </a:spcBef>
              </a:pPr>
            </a:p>
          </p:txBody>
        </p:sp>
      </p:grpSp>
      <p:grpSp>
        <p:nvGrpSpPr>
          <p:cNvPr id="11" name="Group 11"/>
          <p:cNvGrpSpPr/>
          <p:nvPr/>
        </p:nvGrpSpPr>
        <p:grpSpPr>
          <a:xfrm rot="0">
            <a:off x="10795230" y="4988356"/>
            <a:ext cx="6188239" cy="1965665"/>
            <a:chOff x="0" y="0"/>
            <a:chExt cx="1629824" cy="517706"/>
          </a:xfrm>
        </p:grpSpPr>
        <p:sp>
          <p:nvSpPr>
            <p:cNvPr id="12" name="Freeform 12"/>
            <p:cNvSpPr/>
            <p:nvPr/>
          </p:nvSpPr>
          <p:spPr>
            <a:xfrm>
              <a:off x="0" y="0"/>
              <a:ext cx="1629824" cy="517706"/>
            </a:xfrm>
            <a:custGeom>
              <a:avLst/>
              <a:gdLst/>
              <a:ahLst/>
              <a:cxnLst/>
              <a:rect l="l" t="t" r="r" b="b"/>
              <a:pathLst>
                <a:path w="1629824" h="517706">
                  <a:moveTo>
                    <a:pt x="0" y="0"/>
                  </a:moveTo>
                  <a:lnTo>
                    <a:pt x="1629824" y="0"/>
                  </a:lnTo>
                  <a:lnTo>
                    <a:pt x="1629824" y="517706"/>
                  </a:lnTo>
                  <a:lnTo>
                    <a:pt x="0" y="517706"/>
                  </a:lnTo>
                  <a:close/>
                </a:path>
              </a:pathLst>
            </a:custGeom>
            <a:solidFill>
              <a:srgbClr val="1A1A1A"/>
            </a:solidFill>
          </p:spPr>
        </p:sp>
        <p:sp>
          <p:nvSpPr>
            <p:cNvPr id="13" name="TextBox 13"/>
            <p:cNvSpPr txBox="1"/>
            <p:nvPr/>
          </p:nvSpPr>
          <p:spPr>
            <a:xfrm>
              <a:off x="0" y="-76200"/>
              <a:ext cx="1629824" cy="593906"/>
            </a:xfrm>
            <a:prstGeom prst="rect">
              <a:avLst/>
            </a:prstGeom>
          </p:spPr>
          <p:txBody>
            <a:bodyPr lIns="50800" tIns="50800" rIns="50800" bIns="50800" rtlCol="0" anchor="ctr"/>
            <a:lstStyle/>
            <a:p>
              <a:pPr algn="ctr">
                <a:lnSpc>
                  <a:spcPts val="6320"/>
                </a:lnSpc>
              </a:pPr>
              <a:r>
                <a:rPr lang="en-US" sz="4580" spc="45">
                  <a:solidFill>
                    <a:srgbClr val="FFFFFF"/>
                  </a:solidFill>
                  <a:latin typeface="DM Sans Italics"/>
                </a:rPr>
                <a:t>Cấu trúc của tài liệu</a:t>
              </a:r>
              <a:endParaRPr lang="en-US" sz="4580" spc="45">
                <a:solidFill>
                  <a:srgbClr val="FFFFFF"/>
                </a:solidFill>
                <a:latin typeface="DM Sans Italics"/>
              </a:endParaRPr>
            </a:p>
            <a:p>
              <a:pPr marL="0" lvl="0" indent="0" algn="ctr">
                <a:lnSpc>
                  <a:spcPts val="6320"/>
                </a:lnSpc>
                <a:spcBef>
                  <a:spcPct val="0"/>
                </a:spcBef>
              </a:pPr>
            </a:p>
          </p:txBody>
        </p:sp>
      </p:grpSp>
      <p:sp>
        <p:nvSpPr>
          <p:cNvPr id="14" name="Freeform 14"/>
          <p:cNvSpPr/>
          <p:nvPr/>
        </p:nvSpPr>
        <p:spPr>
          <a:xfrm>
            <a:off x="2163000" y="5143500"/>
            <a:ext cx="6321577" cy="3879809"/>
          </a:xfrm>
          <a:custGeom>
            <a:avLst/>
            <a:gdLst/>
            <a:ahLst/>
            <a:cxnLst/>
            <a:rect l="l" t="t" r="r" b="b"/>
            <a:pathLst>
              <a:path w="6321577" h="3879809">
                <a:moveTo>
                  <a:pt x="0" y="0"/>
                </a:moveTo>
                <a:lnTo>
                  <a:pt x="6321577" y="0"/>
                </a:lnTo>
                <a:lnTo>
                  <a:pt x="6321577" y="3879809"/>
                </a:lnTo>
                <a:lnTo>
                  <a:pt x="0" y="3879809"/>
                </a:lnTo>
                <a:lnTo>
                  <a:pt x="0" y="0"/>
                </a:lnTo>
                <a:close/>
              </a:path>
            </a:pathLst>
          </a:custGeom>
          <a:blipFill>
            <a:blip r:embed="rId3"/>
            <a:stretch>
              <a:fillRect t="-1210" b="-116036"/>
            </a:stretch>
          </a:blipFill>
        </p:spPr>
      </p:sp>
      <p:sp>
        <p:nvSpPr>
          <p:cNvPr id="15" name="Freeform 15"/>
          <p:cNvSpPr/>
          <p:nvPr/>
        </p:nvSpPr>
        <p:spPr>
          <a:xfrm>
            <a:off x="10795230" y="6954021"/>
            <a:ext cx="6188239" cy="3395324"/>
          </a:xfrm>
          <a:custGeom>
            <a:avLst/>
            <a:gdLst/>
            <a:ahLst/>
            <a:cxnLst/>
            <a:rect l="l" t="t" r="r" b="b"/>
            <a:pathLst>
              <a:path w="6188239" h="3395324">
                <a:moveTo>
                  <a:pt x="0" y="0"/>
                </a:moveTo>
                <a:lnTo>
                  <a:pt x="6188239" y="0"/>
                </a:lnTo>
                <a:lnTo>
                  <a:pt x="6188239" y="3395324"/>
                </a:lnTo>
                <a:lnTo>
                  <a:pt x="0" y="3395324"/>
                </a:lnTo>
                <a:lnTo>
                  <a:pt x="0" y="0"/>
                </a:lnTo>
                <a:close/>
              </a:path>
            </a:pathLst>
          </a:custGeom>
          <a:blipFill>
            <a:blip r:embed="rId4"/>
            <a:stretch>
              <a:fillRect t="-10714" b="-10714"/>
            </a:stretch>
          </a:blipFill>
        </p:spPr>
      </p:sp>
      <p:sp>
        <p:nvSpPr>
          <p:cNvPr id="16" name="TextBox 16"/>
          <p:cNvSpPr txBox="1"/>
          <p:nvPr/>
        </p:nvSpPr>
        <p:spPr>
          <a:xfrm>
            <a:off x="3690980" y="1378274"/>
            <a:ext cx="10906040" cy="1349947"/>
          </a:xfrm>
          <a:prstGeom prst="rect">
            <a:avLst/>
          </a:prstGeom>
        </p:spPr>
        <p:txBody>
          <a:bodyPr lIns="0" tIns="0" rIns="0" bIns="0" rtlCol="0" anchor="t">
            <a:spAutoFit/>
          </a:bodyPr>
          <a:lstStyle/>
          <a:p>
            <a:pPr algn="ctr">
              <a:lnSpc>
                <a:spcPts val="11080"/>
              </a:lnSpc>
            </a:pPr>
            <a:r>
              <a:rPr lang="en-US" sz="8030" spc="786">
                <a:solidFill>
                  <a:srgbClr val="FFFFFF"/>
                </a:solidFill>
                <a:latin typeface="Oswald Bold" panose="00000800000000000000"/>
              </a:rPr>
              <a:t>MỞ ĐẦU</a:t>
            </a:r>
            <a:endParaRPr lang="en-US" sz="8030" spc="786">
              <a:solidFill>
                <a:srgbClr val="FFFFFF"/>
              </a:solidFill>
              <a:latin typeface="Oswald Bold" panose="000008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stretch>
              <a:fillRect/>
            </a:stretch>
          </a:blipFill>
        </p:spPr>
      </p:sp>
      <p:grpSp>
        <p:nvGrpSpPr>
          <p:cNvPr id="8" name="Group 8"/>
          <p:cNvGrpSpPr/>
          <p:nvPr/>
        </p:nvGrpSpPr>
        <p:grpSpPr>
          <a:xfrm rot="0">
            <a:off x="1855269" y="3735926"/>
            <a:ext cx="6981000" cy="3363863"/>
            <a:chOff x="0" y="0"/>
            <a:chExt cx="1838617" cy="885956"/>
          </a:xfrm>
        </p:grpSpPr>
        <p:sp>
          <p:nvSpPr>
            <p:cNvPr id="9" name="Freeform 9"/>
            <p:cNvSpPr/>
            <p:nvPr/>
          </p:nvSpPr>
          <p:spPr>
            <a:xfrm>
              <a:off x="0" y="0"/>
              <a:ext cx="1838617" cy="885956"/>
            </a:xfrm>
            <a:custGeom>
              <a:avLst/>
              <a:gdLst/>
              <a:ahLst/>
              <a:cxnLst/>
              <a:rect l="l" t="t" r="r" b="b"/>
              <a:pathLst>
                <a:path w="1838617" h="885956">
                  <a:moveTo>
                    <a:pt x="0" y="0"/>
                  </a:moveTo>
                  <a:lnTo>
                    <a:pt x="1838617" y="0"/>
                  </a:lnTo>
                  <a:lnTo>
                    <a:pt x="1838617" y="885956"/>
                  </a:lnTo>
                  <a:lnTo>
                    <a:pt x="0" y="885956"/>
                  </a:lnTo>
                  <a:close/>
                </a:path>
              </a:pathLst>
            </a:custGeom>
            <a:solidFill>
              <a:srgbClr val="1A1A1A"/>
            </a:solidFill>
          </p:spPr>
        </p:sp>
        <p:sp>
          <p:nvSpPr>
            <p:cNvPr id="10" name="TextBox 10"/>
            <p:cNvSpPr txBox="1"/>
            <p:nvPr/>
          </p:nvSpPr>
          <p:spPr>
            <a:xfrm>
              <a:off x="0" y="-76200"/>
              <a:ext cx="1838617" cy="962156"/>
            </a:xfrm>
            <a:prstGeom prst="rect">
              <a:avLst/>
            </a:prstGeom>
          </p:spPr>
          <p:txBody>
            <a:bodyPr lIns="50800" tIns="50800" rIns="50800" bIns="50800" rtlCol="0" anchor="ctr"/>
            <a:lstStyle/>
            <a:p>
              <a:pPr algn="ctr">
                <a:lnSpc>
                  <a:spcPts val="6320"/>
                </a:lnSpc>
              </a:pPr>
              <a:r>
                <a:rPr lang="en-US" sz="4580" spc="45">
                  <a:solidFill>
                    <a:srgbClr val="FFFFFF"/>
                  </a:solidFill>
                  <a:latin typeface="DM Sans Italics"/>
                </a:rPr>
                <a:t> Cấu trúc phân chia công việc WBS</a:t>
              </a:r>
              <a:endParaRPr lang="en-US" sz="4580" spc="45">
                <a:solidFill>
                  <a:srgbClr val="FFFFFF"/>
                </a:solidFill>
                <a:latin typeface="DM Sans Italics"/>
              </a:endParaRPr>
            </a:p>
            <a:p>
              <a:pPr marL="0" lvl="0" indent="0" algn="ctr">
                <a:lnSpc>
                  <a:spcPts val="6320"/>
                </a:lnSpc>
                <a:spcBef>
                  <a:spcPct val="0"/>
                </a:spcBef>
              </a:pPr>
            </a:p>
          </p:txBody>
        </p:sp>
      </p:grpSp>
      <p:sp>
        <p:nvSpPr>
          <p:cNvPr id="11" name="TextBox 11"/>
          <p:cNvSpPr txBox="1"/>
          <p:nvPr/>
        </p:nvSpPr>
        <p:spPr>
          <a:xfrm>
            <a:off x="3690980" y="1378274"/>
            <a:ext cx="10906040" cy="1349947"/>
          </a:xfrm>
          <a:prstGeom prst="rect">
            <a:avLst/>
          </a:prstGeom>
        </p:spPr>
        <p:txBody>
          <a:bodyPr lIns="0" tIns="0" rIns="0" bIns="0" rtlCol="0" anchor="t">
            <a:spAutoFit/>
          </a:bodyPr>
          <a:lstStyle/>
          <a:p>
            <a:pPr algn="ctr">
              <a:lnSpc>
                <a:spcPts val="11080"/>
              </a:lnSpc>
            </a:pPr>
            <a:r>
              <a:rPr lang="en-US" sz="8030" spc="786">
                <a:solidFill>
                  <a:srgbClr val="FFFFFF"/>
                </a:solidFill>
                <a:latin typeface="Oswald Bold" panose="00000800000000000000"/>
              </a:rPr>
              <a:t>NỘI DUNG</a:t>
            </a:r>
            <a:endParaRPr lang="en-US" sz="8030" spc="786">
              <a:solidFill>
                <a:srgbClr val="FFFFFF"/>
              </a:solidFill>
              <a:latin typeface="Oswald Bold" panose="00000800000000000000"/>
            </a:endParaRPr>
          </a:p>
        </p:txBody>
      </p:sp>
      <p:grpSp>
        <p:nvGrpSpPr>
          <p:cNvPr id="12" name="Group 12"/>
          <p:cNvGrpSpPr/>
          <p:nvPr/>
        </p:nvGrpSpPr>
        <p:grpSpPr>
          <a:xfrm rot="0">
            <a:off x="10290233" y="6330462"/>
            <a:ext cx="6969067" cy="2927838"/>
            <a:chOff x="0" y="0"/>
            <a:chExt cx="1835474" cy="771118"/>
          </a:xfrm>
        </p:grpSpPr>
        <p:sp>
          <p:nvSpPr>
            <p:cNvPr id="13" name="Freeform 13"/>
            <p:cNvSpPr/>
            <p:nvPr/>
          </p:nvSpPr>
          <p:spPr>
            <a:xfrm>
              <a:off x="0" y="0"/>
              <a:ext cx="1835474" cy="771118"/>
            </a:xfrm>
            <a:custGeom>
              <a:avLst/>
              <a:gdLst/>
              <a:ahLst/>
              <a:cxnLst/>
              <a:rect l="l" t="t" r="r" b="b"/>
              <a:pathLst>
                <a:path w="1835474" h="771118">
                  <a:moveTo>
                    <a:pt x="0" y="0"/>
                  </a:moveTo>
                  <a:lnTo>
                    <a:pt x="1835474" y="0"/>
                  </a:lnTo>
                  <a:lnTo>
                    <a:pt x="1835474" y="771118"/>
                  </a:lnTo>
                  <a:lnTo>
                    <a:pt x="0" y="771118"/>
                  </a:lnTo>
                  <a:close/>
                </a:path>
              </a:pathLst>
            </a:custGeom>
            <a:solidFill>
              <a:srgbClr val="1A1A1A"/>
            </a:solidFill>
          </p:spPr>
        </p:sp>
        <p:sp>
          <p:nvSpPr>
            <p:cNvPr id="14" name="TextBox 14"/>
            <p:cNvSpPr txBox="1"/>
            <p:nvPr/>
          </p:nvSpPr>
          <p:spPr>
            <a:xfrm>
              <a:off x="0" y="-76200"/>
              <a:ext cx="1835474" cy="847318"/>
            </a:xfrm>
            <a:prstGeom prst="rect">
              <a:avLst/>
            </a:prstGeom>
          </p:spPr>
          <p:txBody>
            <a:bodyPr lIns="50800" tIns="50800" rIns="50800" bIns="50800" rtlCol="0" anchor="ctr"/>
            <a:lstStyle/>
            <a:p>
              <a:pPr algn="ctr">
                <a:lnSpc>
                  <a:spcPts val="6320"/>
                </a:lnSpc>
              </a:pPr>
              <a:r>
                <a:rPr lang="en-US" sz="4580" spc="45">
                  <a:solidFill>
                    <a:srgbClr val="FFFFFF"/>
                  </a:solidFill>
                  <a:latin typeface="DM Sans Italics"/>
                </a:rPr>
                <a:t>Ước lượng điểm chức năng</a:t>
              </a:r>
              <a:endParaRPr lang="en-US" sz="4580" spc="45">
                <a:solidFill>
                  <a:srgbClr val="FFFFFF"/>
                </a:solidFill>
                <a:latin typeface="DM Sans Italics"/>
              </a:endParaRPr>
            </a:p>
            <a:p>
              <a:pPr marL="0" lvl="0" indent="0" algn="ctr">
                <a:lnSpc>
                  <a:spcPts val="6320"/>
                </a:lnSpc>
                <a:spcBef>
                  <a:spcPct val="0"/>
                </a:spcBef>
              </a:p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rot="0">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60"/>
                </a:lnSpc>
              </a:p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0" y="7925464"/>
            <a:ext cx="5196480" cy="2928925"/>
          </a:xfrm>
          <a:custGeom>
            <a:avLst/>
            <a:gdLst/>
            <a:ahLst/>
            <a:cxnLst/>
            <a:rect l="l" t="t" r="r" b="b"/>
            <a:pathLst>
              <a:path w="5196480" h="2928925">
                <a:moveTo>
                  <a:pt x="0" y="0"/>
                </a:moveTo>
                <a:lnTo>
                  <a:pt x="5196480" y="0"/>
                </a:lnTo>
                <a:lnTo>
                  <a:pt x="5196480" y="2928925"/>
                </a:lnTo>
                <a:lnTo>
                  <a:pt x="0" y="29289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4236347" y="5057775"/>
            <a:ext cx="9815307" cy="1400621"/>
          </a:xfrm>
          <a:prstGeom prst="rect">
            <a:avLst/>
          </a:prstGeom>
        </p:spPr>
        <p:txBody>
          <a:bodyPr lIns="0" tIns="0" rIns="0" bIns="0" rtlCol="0" anchor="t">
            <a:spAutoFit/>
          </a:bodyPr>
          <a:lstStyle/>
          <a:p>
            <a:pPr algn="ctr">
              <a:lnSpc>
                <a:spcPts val="7090"/>
              </a:lnSpc>
            </a:pPr>
            <a:r>
              <a:rPr lang="en-US" sz="5140" spc="503">
                <a:solidFill>
                  <a:srgbClr val="231F20"/>
                </a:solidFill>
                <a:latin typeface="Oswald Bold" panose="00000800000000000000"/>
              </a:rPr>
              <a:t>WEBSITE ĐỌC SÁCH ONLINE</a:t>
            </a:r>
            <a:endParaRPr lang="en-US" sz="5140" spc="503">
              <a:solidFill>
                <a:srgbClr val="231F20"/>
              </a:solidFill>
              <a:latin typeface="Oswald Bold" panose="00000800000000000000"/>
            </a:endParaRPr>
          </a:p>
          <a:p>
            <a:pPr algn="ctr">
              <a:lnSpc>
                <a:spcPts val="4030"/>
              </a:lnSpc>
            </a:pPr>
          </a:p>
        </p:txBody>
      </p:sp>
      <p:sp>
        <p:nvSpPr>
          <p:cNvPr id="11" name="TextBox 11"/>
          <p:cNvSpPr txBox="1"/>
          <p:nvPr/>
        </p:nvSpPr>
        <p:spPr>
          <a:xfrm>
            <a:off x="4236347" y="3438109"/>
            <a:ext cx="9815307" cy="1186902"/>
          </a:xfrm>
          <a:prstGeom prst="rect">
            <a:avLst/>
          </a:prstGeom>
        </p:spPr>
        <p:txBody>
          <a:bodyPr lIns="0" tIns="0" rIns="0" bIns="0" rtlCol="0" anchor="t">
            <a:spAutoFit/>
          </a:bodyPr>
          <a:lstStyle/>
          <a:p>
            <a:pPr algn="ctr">
              <a:lnSpc>
                <a:spcPts val="9750"/>
              </a:lnSpc>
            </a:pPr>
            <a:r>
              <a:rPr lang="en-US" sz="7065" spc="692">
                <a:solidFill>
                  <a:srgbClr val="231F20"/>
                </a:solidFill>
                <a:latin typeface="Oswald Bold" panose="00000800000000000000"/>
              </a:rPr>
              <a:t>QUẢN LÝ</a:t>
            </a:r>
            <a:endParaRPr lang="en-US" sz="7065" spc="692">
              <a:solidFill>
                <a:srgbClr val="231F20"/>
              </a:solidFill>
              <a:latin typeface="Oswald Bold" panose="000008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0"/>
            <a:ext cx="18288000" cy="1943100"/>
            <a:chOff x="0" y="0"/>
            <a:chExt cx="4816593" cy="511763"/>
          </a:xfrm>
        </p:grpSpPr>
        <p:sp>
          <p:nvSpPr>
            <p:cNvPr id="4" name="Freeform 4"/>
            <p:cNvSpPr/>
            <p:nvPr/>
          </p:nvSpPr>
          <p:spPr>
            <a:xfrm>
              <a:off x="0" y="0"/>
              <a:ext cx="4816592" cy="511763"/>
            </a:xfrm>
            <a:custGeom>
              <a:avLst/>
              <a:gdLst/>
              <a:ahLst/>
              <a:cxnLst/>
              <a:rect l="l" t="t" r="r" b="b"/>
              <a:pathLst>
                <a:path w="4816592" h="511763">
                  <a:moveTo>
                    <a:pt x="0" y="0"/>
                  </a:moveTo>
                  <a:lnTo>
                    <a:pt x="4816592" y="0"/>
                  </a:lnTo>
                  <a:lnTo>
                    <a:pt x="4816592" y="511763"/>
                  </a:lnTo>
                  <a:lnTo>
                    <a:pt x="0" y="511763"/>
                  </a:lnTo>
                  <a:close/>
                </a:path>
              </a:pathLst>
            </a:custGeom>
            <a:solidFill>
              <a:srgbClr val="1A1A1A"/>
            </a:solidFill>
          </p:spPr>
        </p:sp>
        <p:sp>
          <p:nvSpPr>
            <p:cNvPr id="5" name="TextBox 5"/>
            <p:cNvSpPr txBox="1"/>
            <p:nvPr/>
          </p:nvSpPr>
          <p:spPr>
            <a:xfrm>
              <a:off x="0" y="-19050"/>
              <a:ext cx="4816593" cy="530813"/>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stretch>
              <a:fillRect/>
            </a:stretch>
          </a:blipFill>
        </p:spPr>
      </p:sp>
      <p:sp>
        <p:nvSpPr>
          <p:cNvPr id="8" name="TextBox 8"/>
          <p:cNvSpPr txBox="1"/>
          <p:nvPr/>
        </p:nvSpPr>
        <p:spPr>
          <a:xfrm>
            <a:off x="3690980" y="193103"/>
            <a:ext cx="10906040" cy="1349947"/>
          </a:xfrm>
          <a:prstGeom prst="rect">
            <a:avLst/>
          </a:prstGeom>
        </p:spPr>
        <p:txBody>
          <a:bodyPr lIns="0" tIns="0" rIns="0" bIns="0" rtlCol="0" anchor="t">
            <a:spAutoFit/>
          </a:bodyPr>
          <a:lstStyle/>
          <a:p>
            <a:pPr algn="ctr">
              <a:lnSpc>
                <a:spcPts val="11080"/>
              </a:lnSpc>
            </a:pPr>
            <a:r>
              <a:rPr lang="en-US" sz="8030" spc="786">
                <a:solidFill>
                  <a:srgbClr val="FFFFFF"/>
                </a:solidFill>
                <a:latin typeface="Oswald Bold" panose="00000800000000000000"/>
              </a:rPr>
              <a:t>NỘI DUNG</a:t>
            </a:r>
            <a:endParaRPr lang="en-US" sz="8030" spc="786">
              <a:solidFill>
                <a:srgbClr val="FFFFFF"/>
              </a:solidFill>
              <a:latin typeface="Oswald Bold" panose="00000800000000000000"/>
            </a:endParaRPr>
          </a:p>
        </p:txBody>
      </p:sp>
      <p:sp>
        <p:nvSpPr>
          <p:cNvPr id="9" name="TextBox 9"/>
          <p:cNvSpPr txBox="1"/>
          <p:nvPr/>
        </p:nvSpPr>
        <p:spPr>
          <a:xfrm>
            <a:off x="0" y="2002301"/>
            <a:ext cx="7424578" cy="1440294"/>
          </a:xfrm>
          <a:prstGeom prst="rect">
            <a:avLst/>
          </a:prstGeom>
        </p:spPr>
        <p:txBody>
          <a:bodyPr lIns="0" tIns="0" rIns="0" bIns="0" rtlCol="0" anchor="t">
            <a:spAutoFit/>
          </a:bodyPr>
          <a:lstStyle/>
          <a:p>
            <a:pPr algn="ctr">
              <a:lnSpc>
                <a:spcPts val="5725"/>
              </a:lnSpc>
            </a:pPr>
            <a:r>
              <a:rPr lang="en-US" sz="4090">
                <a:solidFill>
                  <a:srgbClr val="000000"/>
                </a:solidFill>
                <a:latin typeface="DejaVu Serif Bold" panose="02060803050605020204"/>
              </a:rPr>
              <a:t>10. Ước lượng thời gian</a:t>
            </a:r>
            <a:endParaRPr lang="en-US" sz="4090">
              <a:solidFill>
                <a:srgbClr val="000000"/>
              </a:solidFill>
              <a:latin typeface="DejaVu Serif Bold" panose="02060803050605020204"/>
            </a:endParaRPr>
          </a:p>
          <a:p>
            <a:pPr algn="ctr">
              <a:lnSpc>
                <a:spcPts val="5725"/>
              </a:lnSpc>
            </a:pPr>
          </a:p>
        </p:txBody>
      </p:sp>
      <p:sp>
        <p:nvSpPr>
          <p:cNvPr id="10" name="TextBox 10"/>
          <p:cNvSpPr txBox="1"/>
          <p:nvPr/>
        </p:nvSpPr>
        <p:spPr>
          <a:xfrm>
            <a:off x="0" y="3375921"/>
            <a:ext cx="16815022" cy="1180465"/>
          </a:xfrm>
          <a:prstGeom prst="rect">
            <a:avLst/>
          </a:prstGeom>
        </p:spPr>
        <p:txBody>
          <a:bodyPr lIns="0" tIns="0" rIns="0" bIns="0" rtlCol="0" anchor="t">
            <a:spAutoFit/>
          </a:bodyPr>
          <a:lstStyle/>
          <a:p>
            <a:pPr algn="ctr">
              <a:lnSpc>
                <a:spcPts val="4760"/>
              </a:lnSpc>
            </a:pPr>
            <a:r>
              <a:rPr lang="en-US" sz="3400">
                <a:solidFill>
                  <a:srgbClr val="A64040"/>
                </a:solidFill>
                <a:latin typeface="DM Sans Bold"/>
              </a:rPr>
              <a:t>Tổng thời gian để hoàn thành dự án là:</a:t>
            </a:r>
            <a:r>
              <a:rPr lang="en-US" sz="3400">
                <a:solidFill>
                  <a:srgbClr val="000000"/>
                </a:solidFill>
                <a:latin typeface="DM Sans Bold"/>
              </a:rPr>
              <a:t> 62 ngày với 5 thành viên.</a:t>
            </a:r>
            <a:endParaRPr lang="en-US" sz="3400">
              <a:solidFill>
                <a:srgbClr val="000000"/>
              </a:solidFill>
              <a:latin typeface="DM Sans Bold"/>
            </a:endParaRPr>
          </a:p>
          <a:p>
            <a:pPr>
              <a:lnSpc>
                <a:spcPts val="4760"/>
              </a:lnSpc>
            </a:pPr>
          </a:p>
        </p:txBody>
      </p:sp>
      <p:sp>
        <p:nvSpPr>
          <p:cNvPr id="11" name="TextBox 11"/>
          <p:cNvSpPr txBox="1"/>
          <p:nvPr/>
        </p:nvSpPr>
        <p:spPr>
          <a:xfrm>
            <a:off x="298490" y="4613536"/>
            <a:ext cx="6234117" cy="1440294"/>
          </a:xfrm>
          <a:prstGeom prst="rect">
            <a:avLst/>
          </a:prstGeom>
        </p:spPr>
        <p:txBody>
          <a:bodyPr lIns="0" tIns="0" rIns="0" bIns="0" rtlCol="0" anchor="t">
            <a:spAutoFit/>
          </a:bodyPr>
          <a:lstStyle/>
          <a:p>
            <a:pPr algn="ctr">
              <a:lnSpc>
                <a:spcPts val="5725"/>
              </a:lnSpc>
            </a:pPr>
            <a:r>
              <a:rPr lang="en-US" sz="4090">
                <a:solidFill>
                  <a:srgbClr val="000000"/>
                </a:solidFill>
                <a:latin typeface="DejaVu Serif Bold" panose="02060803050605020204"/>
              </a:rPr>
              <a:t>11. Ước lượng chi phí</a:t>
            </a:r>
            <a:endParaRPr lang="en-US" sz="4090">
              <a:solidFill>
                <a:srgbClr val="000000"/>
              </a:solidFill>
              <a:latin typeface="DejaVu Serif Bold" panose="02060803050605020204"/>
            </a:endParaRPr>
          </a:p>
          <a:p>
            <a:pPr algn="ctr">
              <a:lnSpc>
                <a:spcPts val="5725"/>
              </a:lnSpc>
            </a:pPr>
          </a:p>
        </p:txBody>
      </p:sp>
      <p:sp>
        <p:nvSpPr>
          <p:cNvPr id="12" name="TextBox 12"/>
          <p:cNvSpPr txBox="1"/>
          <p:nvPr/>
        </p:nvSpPr>
        <p:spPr>
          <a:xfrm>
            <a:off x="156088" y="5987867"/>
            <a:ext cx="17103212" cy="1962022"/>
          </a:xfrm>
          <a:prstGeom prst="rect">
            <a:avLst/>
          </a:prstGeom>
        </p:spPr>
        <p:txBody>
          <a:bodyPr lIns="0" tIns="0" rIns="0" bIns="0" rtlCol="0" anchor="t">
            <a:spAutoFit/>
          </a:bodyPr>
          <a:lstStyle/>
          <a:p>
            <a:pPr algn="ctr">
              <a:lnSpc>
                <a:spcPts val="3415"/>
              </a:lnSpc>
            </a:pPr>
            <a:r>
              <a:rPr lang="en-US" sz="2440">
                <a:solidFill>
                  <a:srgbClr val="000000"/>
                </a:solidFill>
                <a:latin typeface="DM Sans"/>
              </a:rPr>
              <a:t>Dựa vào thời gian dự kiến để hoàn thành dự án là 62 ngày và chi phí phục vụ cho mỗi ngày làm việc của một nhân viên là 280.000VND. Ta sử dụng phương pháp bottom-up để tính chi phí dự kiến hoàn thànhh đề án như sau:</a:t>
            </a:r>
            <a:endParaRPr lang="en-US" sz="2440">
              <a:solidFill>
                <a:srgbClr val="000000"/>
              </a:solidFill>
              <a:latin typeface="DM Sans"/>
            </a:endParaRPr>
          </a:p>
          <a:p>
            <a:pPr algn="just">
              <a:lnSpc>
                <a:spcPts val="2850"/>
              </a:lnSpc>
            </a:pPr>
          </a:p>
          <a:p>
            <a:pPr algn="ctr">
              <a:lnSpc>
                <a:spcPts val="2705"/>
              </a:lnSpc>
            </a:pPr>
          </a:p>
          <a:p>
            <a:pPr algn="ctr">
              <a:lnSpc>
                <a:spcPts val="3415"/>
              </a:lnSpc>
            </a:p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971550"/>
            <a:ext cx="18485827" cy="2426677"/>
            <a:chOff x="0" y="0"/>
            <a:chExt cx="4868695" cy="639125"/>
          </a:xfrm>
        </p:grpSpPr>
        <p:sp>
          <p:nvSpPr>
            <p:cNvPr id="4" name="Freeform 4"/>
            <p:cNvSpPr/>
            <p:nvPr/>
          </p:nvSpPr>
          <p:spPr>
            <a:xfrm>
              <a:off x="0" y="0"/>
              <a:ext cx="4868695" cy="639125"/>
            </a:xfrm>
            <a:custGeom>
              <a:avLst/>
              <a:gdLst/>
              <a:ahLst/>
              <a:cxnLst/>
              <a:rect l="l" t="t" r="r" b="b"/>
              <a:pathLst>
                <a:path w="4868695" h="639125">
                  <a:moveTo>
                    <a:pt x="0" y="0"/>
                  </a:moveTo>
                  <a:lnTo>
                    <a:pt x="4868695" y="0"/>
                  </a:lnTo>
                  <a:lnTo>
                    <a:pt x="4868695" y="639125"/>
                  </a:lnTo>
                  <a:lnTo>
                    <a:pt x="0" y="639125"/>
                  </a:lnTo>
                  <a:close/>
                </a:path>
              </a:pathLst>
            </a:custGeom>
            <a:solidFill>
              <a:srgbClr val="1A1A1A"/>
            </a:solidFill>
          </p:spPr>
        </p:sp>
        <p:sp>
          <p:nvSpPr>
            <p:cNvPr id="5" name="TextBox 5"/>
            <p:cNvSpPr txBox="1"/>
            <p:nvPr/>
          </p:nvSpPr>
          <p:spPr>
            <a:xfrm>
              <a:off x="0" y="-19050"/>
              <a:ext cx="4868695" cy="658175"/>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stretch>
              <a:fillRect/>
            </a:stretch>
          </a:blipFill>
        </p:spPr>
      </p:sp>
      <p:sp>
        <p:nvSpPr>
          <p:cNvPr id="8" name="Freeform 8"/>
          <p:cNvSpPr/>
          <p:nvPr/>
        </p:nvSpPr>
        <p:spPr>
          <a:xfrm>
            <a:off x="5081838" y="0"/>
            <a:ext cx="13206162" cy="10431371"/>
          </a:xfrm>
          <a:custGeom>
            <a:avLst/>
            <a:gdLst/>
            <a:ahLst/>
            <a:cxnLst/>
            <a:rect l="l" t="t" r="r" b="b"/>
            <a:pathLst>
              <a:path w="13206162" h="10431371">
                <a:moveTo>
                  <a:pt x="0" y="0"/>
                </a:moveTo>
                <a:lnTo>
                  <a:pt x="13206162" y="0"/>
                </a:lnTo>
                <a:lnTo>
                  <a:pt x="13206162" y="10431371"/>
                </a:lnTo>
                <a:lnTo>
                  <a:pt x="0" y="10431371"/>
                </a:lnTo>
                <a:lnTo>
                  <a:pt x="0" y="0"/>
                </a:lnTo>
                <a:close/>
              </a:path>
            </a:pathLst>
          </a:custGeom>
          <a:blipFill>
            <a:blip r:embed="rId3"/>
            <a:stretch>
              <a:fillRect l="-103" r="-103"/>
            </a:stretch>
          </a:blipFill>
        </p:spPr>
      </p:sp>
      <p:sp>
        <p:nvSpPr>
          <p:cNvPr id="9" name="TextBox 9"/>
          <p:cNvSpPr txBox="1"/>
          <p:nvPr/>
        </p:nvSpPr>
        <p:spPr>
          <a:xfrm>
            <a:off x="0" y="1857375"/>
            <a:ext cx="4224054" cy="1445289"/>
          </a:xfrm>
          <a:prstGeom prst="rect">
            <a:avLst/>
          </a:prstGeom>
        </p:spPr>
        <p:txBody>
          <a:bodyPr lIns="0" tIns="0" rIns="0" bIns="0" rtlCol="0" anchor="t">
            <a:spAutoFit/>
          </a:bodyPr>
          <a:lstStyle/>
          <a:p>
            <a:pPr algn="ctr">
              <a:lnSpc>
                <a:spcPts val="5725"/>
              </a:lnSpc>
            </a:pPr>
            <a:r>
              <a:rPr lang="en-US" sz="4090">
                <a:solidFill>
                  <a:srgbClr val="000000"/>
                </a:solidFill>
                <a:latin typeface="DejaVu Serif Bold" panose="02060803050605020204"/>
              </a:rPr>
              <a:t>11. Ước lượng </a:t>
            </a:r>
            <a:endParaRPr lang="en-US" sz="4090">
              <a:solidFill>
                <a:srgbClr val="000000"/>
              </a:solidFill>
              <a:latin typeface="DejaVu Serif Bold" panose="02060803050605020204"/>
            </a:endParaRPr>
          </a:p>
          <a:p>
            <a:pPr algn="ctr">
              <a:lnSpc>
                <a:spcPts val="5725"/>
              </a:lnSpc>
            </a:pPr>
            <a:r>
              <a:rPr lang="en-US" sz="4090">
                <a:solidFill>
                  <a:srgbClr val="000000"/>
                </a:solidFill>
                <a:latin typeface="DejaVu Serif Bold" panose="02060803050605020204"/>
              </a:rPr>
              <a:t>chi phí</a:t>
            </a:r>
            <a:endParaRPr lang="en-US" sz="4090">
              <a:solidFill>
                <a:srgbClr val="000000"/>
              </a:solidFill>
              <a:latin typeface="DejaVu Serif Bold" panose="02060803050605020204"/>
            </a:endParaRPr>
          </a:p>
        </p:txBody>
      </p:sp>
      <p:sp>
        <p:nvSpPr>
          <p:cNvPr id="10" name="TextBox 10"/>
          <p:cNvSpPr txBox="1"/>
          <p:nvPr/>
        </p:nvSpPr>
        <p:spPr>
          <a:xfrm>
            <a:off x="0" y="6355691"/>
            <a:ext cx="4839515" cy="2188845"/>
          </a:xfrm>
          <a:prstGeom prst="rect">
            <a:avLst/>
          </a:prstGeom>
        </p:spPr>
        <p:txBody>
          <a:bodyPr lIns="0" tIns="0" rIns="0" bIns="0" rtlCol="0" anchor="t">
            <a:spAutoFit/>
          </a:bodyPr>
          <a:lstStyle/>
          <a:p>
            <a:pPr algn="ctr">
              <a:lnSpc>
                <a:spcPts val="3360"/>
              </a:lnSpc>
            </a:pPr>
            <a:r>
              <a:rPr lang="en-US" sz="2400">
                <a:solidFill>
                  <a:srgbClr val="000000"/>
                </a:solidFill>
                <a:latin typeface="DM Sans"/>
              </a:rPr>
              <a:t>Như vậy tổng chi phí để hoàn thành đề án là: 87 475 000VND (Tám mươi bảy triệu bốn trăm bảy mươi lăm nghìn).</a:t>
            </a:r>
            <a:endParaRPr lang="en-US" sz="2400">
              <a:solidFill>
                <a:srgbClr val="000000"/>
              </a:solidFill>
              <a:latin typeface="DM Sans"/>
            </a:endParaRPr>
          </a:p>
          <a:p>
            <a:pPr algn="ctr">
              <a:lnSpc>
                <a:spcPts val="4200"/>
              </a:lnSpc>
            </a:p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0"/>
            <a:ext cx="18288000" cy="1305658"/>
            <a:chOff x="0" y="0"/>
            <a:chExt cx="4816593" cy="343877"/>
          </a:xfrm>
        </p:grpSpPr>
        <p:sp>
          <p:nvSpPr>
            <p:cNvPr id="4" name="Freeform 4"/>
            <p:cNvSpPr/>
            <p:nvPr/>
          </p:nvSpPr>
          <p:spPr>
            <a:xfrm>
              <a:off x="0" y="0"/>
              <a:ext cx="4816592" cy="343877"/>
            </a:xfrm>
            <a:custGeom>
              <a:avLst/>
              <a:gdLst/>
              <a:ahLst/>
              <a:cxnLst/>
              <a:rect l="l" t="t" r="r" b="b"/>
              <a:pathLst>
                <a:path w="4816592" h="343877">
                  <a:moveTo>
                    <a:pt x="0" y="0"/>
                  </a:moveTo>
                  <a:lnTo>
                    <a:pt x="4816592" y="0"/>
                  </a:lnTo>
                  <a:lnTo>
                    <a:pt x="4816592" y="343877"/>
                  </a:lnTo>
                  <a:lnTo>
                    <a:pt x="0" y="343877"/>
                  </a:lnTo>
                  <a:close/>
                </a:path>
              </a:pathLst>
            </a:custGeom>
            <a:solidFill>
              <a:srgbClr val="1A1A1A"/>
            </a:solidFill>
          </p:spPr>
        </p:sp>
        <p:sp>
          <p:nvSpPr>
            <p:cNvPr id="5" name="TextBox 5"/>
            <p:cNvSpPr txBox="1"/>
            <p:nvPr/>
          </p:nvSpPr>
          <p:spPr>
            <a:xfrm>
              <a:off x="0" y="-19050"/>
              <a:ext cx="4816593" cy="362927"/>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stretch>
              <a:fillRect/>
            </a:stretch>
          </a:blipFill>
        </p:spPr>
      </p:sp>
      <p:sp>
        <p:nvSpPr>
          <p:cNvPr id="8" name="Freeform 8"/>
          <p:cNvSpPr/>
          <p:nvPr/>
        </p:nvSpPr>
        <p:spPr>
          <a:xfrm>
            <a:off x="6096822" y="1204437"/>
            <a:ext cx="12191178" cy="9082563"/>
          </a:xfrm>
          <a:custGeom>
            <a:avLst/>
            <a:gdLst/>
            <a:ahLst/>
            <a:cxnLst/>
            <a:rect l="l" t="t" r="r" b="b"/>
            <a:pathLst>
              <a:path w="12191178" h="9082563">
                <a:moveTo>
                  <a:pt x="0" y="0"/>
                </a:moveTo>
                <a:lnTo>
                  <a:pt x="12191178" y="0"/>
                </a:lnTo>
                <a:lnTo>
                  <a:pt x="12191178" y="9082563"/>
                </a:lnTo>
                <a:lnTo>
                  <a:pt x="0" y="9082563"/>
                </a:lnTo>
                <a:lnTo>
                  <a:pt x="0" y="0"/>
                </a:lnTo>
                <a:close/>
              </a:path>
            </a:pathLst>
          </a:custGeom>
          <a:blipFill>
            <a:blip r:embed="rId3"/>
            <a:stretch>
              <a:fillRect/>
            </a:stretch>
          </a:blipFill>
        </p:spPr>
      </p:sp>
      <p:sp>
        <p:nvSpPr>
          <p:cNvPr id="9" name="TextBox 9"/>
          <p:cNvSpPr txBox="1"/>
          <p:nvPr/>
        </p:nvSpPr>
        <p:spPr>
          <a:xfrm>
            <a:off x="4394364" y="93621"/>
            <a:ext cx="8180106" cy="1017287"/>
          </a:xfrm>
          <a:prstGeom prst="rect">
            <a:avLst/>
          </a:prstGeom>
        </p:spPr>
        <p:txBody>
          <a:bodyPr lIns="0" tIns="0" rIns="0" bIns="0" rtlCol="0" anchor="t">
            <a:spAutoFit/>
          </a:bodyPr>
          <a:lstStyle/>
          <a:p>
            <a:pPr algn="ctr">
              <a:lnSpc>
                <a:spcPts val="8310"/>
              </a:lnSpc>
            </a:pPr>
            <a:r>
              <a:rPr lang="en-US" sz="6025" spc="590">
                <a:solidFill>
                  <a:srgbClr val="FFFFFF"/>
                </a:solidFill>
                <a:latin typeface="Oswald Bold" panose="00000800000000000000"/>
              </a:rPr>
              <a:t>NỘI DUNG</a:t>
            </a:r>
            <a:endParaRPr lang="en-US" sz="6025" spc="590">
              <a:solidFill>
                <a:srgbClr val="FFFFFF"/>
              </a:solidFill>
              <a:latin typeface="Oswald Bold" panose="00000800000000000000"/>
            </a:endParaRPr>
          </a:p>
        </p:txBody>
      </p:sp>
      <p:sp>
        <p:nvSpPr>
          <p:cNvPr id="10" name="TextBox 10"/>
          <p:cNvSpPr txBox="1"/>
          <p:nvPr/>
        </p:nvSpPr>
        <p:spPr>
          <a:xfrm>
            <a:off x="0" y="1219933"/>
            <a:ext cx="5059889" cy="1440294"/>
          </a:xfrm>
          <a:prstGeom prst="rect">
            <a:avLst/>
          </a:prstGeom>
        </p:spPr>
        <p:txBody>
          <a:bodyPr lIns="0" tIns="0" rIns="0" bIns="0" rtlCol="0" anchor="t">
            <a:spAutoFit/>
          </a:bodyPr>
          <a:lstStyle/>
          <a:p>
            <a:pPr algn="ctr">
              <a:lnSpc>
                <a:spcPts val="5725"/>
              </a:lnSpc>
            </a:pPr>
            <a:r>
              <a:rPr lang="en-US" sz="4090">
                <a:solidFill>
                  <a:srgbClr val="000000"/>
                </a:solidFill>
                <a:latin typeface="DejaVu Serif Bold" panose="02060803050605020204"/>
              </a:rPr>
              <a:t>12. Lập lịch biểu:</a:t>
            </a:r>
            <a:endParaRPr lang="en-US" sz="4090">
              <a:solidFill>
                <a:srgbClr val="000000"/>
              </a:solidFill>
              <a:latin typeface="DejaVu Serif Bold" panose="02060803050605020204"/>
            </a:endParaRPr>
          </a:p>
          <a:p>
            <a:pPr algn="ctr">
              <a:lnSpc>
                <a:spcPts val="5725"/>
              </a:lnSpc>
            </a:pPr>
          </a:p>
        </p:txBody>
      </p:sp>
      <p:sp>
        <p:nvSpPr>
          <p:cNvPr id="11" name="TextBox 11"/>
          <p:cNvSpPr txBox="1"/>
          <p:nvPr/>
        </p:nvSpPr>
        <p:spPr>
          <a:xfrm>
            <a:off x="517807" y="6877685"/>
            <a:ext cx="4024275" cy="2380615"/>
          </a:xfrm>
          <a:prstGeom prst="rect">
            <a:avLst/>
          </a:prstGeom>
        </p:spPr>
        <p:txBody>
          <a:bodyPr lIns="0" tIns="0" rIns="0" bIns="0" rtlCol="0" anchor="t">
            <a:spAutoFit/>
          </a:bodyPr>
          <a:lstStyle/>
          <a:p>
            <a:pPr algn="ctr">
              <a:lnSpc>
                <a:spcPts val="4760"/>
              </a:lnSpc>
            </a:pPr>
            <a:r>
              <a:rPr lang="en-US" sz="3400">
                <a:solidFill>
                  <a:srgbClr val="000000"/>
                </a:solidFill>
                <a:latin typeface="DM Sans"/>
              </a:rPr>
              <a:t>sơ đồ Gantt phân bổ thời gian và nhân lực 1</a:t>
            </a:r>
            <a:endParaRPr lang="en-US" sz="3400">
              <a:solidFill>
                <a:srgbClr val="000000"/>
              </a:solidFill>
              <a:latin typeface="DM Sans"/>
            </a:endParaRPr>
          </a:p>
          <a:p>
            <a:pPr algn="ctr">
              <a:lnSpc>
                <a:spcPts val="4760"/>
              </a:lnSpc>
            </a:p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0"/>
            <a:ext cx="18288000" cy="1305658"/>
            <a:chOff x="0" y="0"/>
            <a:chExt cx="4816593" cy="343877"/>
          </a:xfrm>
        </p:grpSpPr>
        <p:sp>
          <p:nvSpPr>
            <p:cNvPr id="4" name="Freeform 4"/>
            <p:cNvSpPr/>
            <p:nvPr/>
          </p:nvSpPr>
          <p:spPr>
            <a:xfrm>
              <a:off x="0" y="0"/>
              <a:ext cx="4816592" cy="343877"/>
            </a:xfrm>
            <a:custGeom>
              <a:avLst/>
              <a:gdLst/>
              <a:ahLst/>
              <a:cxnLst/>
              <a:rect l="l" t="t" r="r" b="b"/>
              <a:pathLst>
                <a:path w="4816592" h="343877">
                  <a:moveTo>
                    <a:pt x="0" y="0"/>
                  </a:moveTo>
                  <a:lnTo>
                    <a:pt x="4816592" y="0"/>
                  </a:lnTo>
                  <a:lnTo>
                    <a:pt x="4816592" y="343877"/>
                  </a:lnTo>
                  <a:lnTo>
                    <a:pt x="0" y="343877"/>
                  </a:lnTo>
                  <a:close/>
                </a:path>
              </a:pathLst>
            </a:custGeom>
            <a:solidFill>
              <a:srgbClr val="1A1A1A"/>
            </a:solidFill>
          </p:spPr>
        </p:sp>
        <p:sp>
          <p:nvSpPr>
            <p:cNvPr id="5" name="TextBox 5"/>
            <p:cNvSpPr txBox="1"/>
            <p:nvPr/>
          </p:nvSpPr>
          <p:spPr>
            <a:xfrm>
              <a:off x="0" y="-19050"/>
              <a:ext cx="4816593" cy="362927"/>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stretch>
              <a:fillRect/>
            </a:stretch>
          </a:blipFill>
        </p:spPr>
      </p:sp>
      <p:sp>
        <p:nvSpPr>
          <p:cNvPr id="8" name="Freeform 8"/>
          <p:cNvSpPr/>
          <p:nvPr/>
        </p:nvSpPr>
        <p:spPr>
          <a:xfrm>
            <a:off x="4394364" y="1982942"/>
            <a:ext cx="15758055" cy="7976300"/>
          </a:xfrm>
          <a:custGeom>
            <a:avLst/>
            <a:gdLst/>
            <a:ahLst/>
            <a:cxnLst/>
            <a:rect l="l" t="t" r="r" b="b"/>
            <a:pathLst>
              <a:path w="15758055" h="7976300">
                <a:moveTo>
                  <a:pt x="0" y="0"/>
                </a:moveTo>
                <a:lnTo>
                  <a:pt x="15758056" y="0"/>
                </a:lnTo>
                <a:lnTo>
                  <a:pt x="15758056" y="7976300"/>
                </a:lnTo>
                <a:lnTo>
                  <a:pt x="0" y="7976300"/>
                </a:lnTo>
                <a:lnTo>
                  <a:pt x="0" y="0"/>
                </a:lnTo>
                <a:close/>
              </a:path>
            </a:pathLst>
          </a:custGeom>
          <a:blipFill>
            <a:blip r:embed="rId3"/>
            <a:stretch>
              <a:fillRect/>
            </a:stretch>
          </a:blipFill>
        </p:spPr>
      </p:sp>
      <p:sp>
        <p:nvSpPr>
          <p:cNvPr id="9" name="TextBox 9"/>
          <p:cNvSpPr txBox="1"/>
          <p:nvPr/>
        </p:nvSpPr>
        <p:spPr>
          <a:xfrm>
            <a:off x="4394364" y="93621"/>
            <a:ext cx="8180106" cy="1017287"/>
          </a:xfrm>
          <a:prstGeom prst="rect">
            <a:avLst/>
          </a:prstGeom>
        </p:spPr>
        <p:txBody>
          <a:bodyPr lIns="0" tIns="0" rIns="0" bIns="0" rtlCol="0" anchor="t">
            <a:spAutoFit/>
          </a:bodyPr>
          <a:lstStyle/>
          <a:p>
            <a:pPr algn="ctr">
              <a:lnSpc>
                <a:spcPts val="8310"/>
              </a:lnSpc>
            </a:pPr>
            <a:r>
              <a:rPr lang="en-US" sz="6025" spc="590">
                <a:solidFill>
                  <a:srgbClr val="FFFFFF"/>
                </a:solidFill>
                <a:latin typeface="Oswald Bold" panose="00000800000000000000"/>
              </a:rPr>
              <a:t>NỘI DUNG</a:t>
            </a:r>
            <a:endParaRPr lang="en-US" sz="6025" spc="590">
              <a:solidFill>
                <a:srgbClr val="FFFFFF"/>
              </a:solidFill>
              <a:latin typeface="Oswald Bold" panose="00000800000000000000"/>
            </a:endParaRPr>
          </a:p>
        </p:txBody>
      </p:sp>
      <p:sp>
        <p:nvSpPr>
          <p:cNvPr id="10" name="TextBox 10"/>
          <p:cNvSpPr txBox="1"/>
          <p:nvPr/>
        </p:nvSpPr>
        <p:spPr>
          <a:xfrm>
            <a:off x="0" y="1219933"/>
            <a:ext cx="5059889" cy="1440294"/>
          </a:xfrm>
          <a:prstGeom prst="rect">
            <a:avLst/>
          </a:prstGeom>
        </p:spPr>
        <p:txBody>
          <a:bodyPr lIns="0" tIns="0" rIns="0" bIns="0" rtlCol="0" anchor="t">
            <a:spAutoFit/>
          </a:bodyPr>
          <a:lstStyle/>
          <a:p>
            <a:pPr algn="ctr">
              <a:lnSpc>
                <a:spcPts val="5725"/>
              </a:lnSpc>
            </a:pPr>
            <a:r>
              <a:rPr lang="en-US" sz="4090">
                <a:solidFill>
                  <a:srgbClr val="000000"/>
                </a:solidFill>
                <a:latin typeface="DejaVu Serif Bold" panose="02060803050605020204"/>
              </a:rPr>
              <a:t>12. Lập lịch biểu:</a:t>
            </a:r>
            <a:endParaRPr lang="en-US" sz="4090">
              <a:solidFill>
                <a:srgbClr val="000000"/>
              </a:solidFill>
              <a:latin typeface="DejaVu Serif Bold" panose="02060803050605020204"/>
            </a:endParaRPr>
          </a:p>
          <a:p>
            <a:pPr algn="ctr">
              <a:lnSpc>
                <a:spcPts val="5725"/>
              </a:lnSpc>
            </a:pPr>
          </a:p>
        </p:txBody>
      </p:sp>
      <p:sp>
        <p:nvSpPr>
          <p:cNvPr id="11" name="TextBox 11"/>
          <p:cNvSpPr txBox="1"/>
          <p:nvPr/>
        </p:nvSpPr>
        <p:spPr>
          <a:xfrm>
            <a:off x="486795" y="8241299"/>
            <a:ext cx="3371768" cy="1986377"/>
          </a:xfrm>
          <a:prstGeom prst="rect">
            <a:avLst/>
          </a:prstGeom>
        </p:spPr>
        <p:txBody>
          <a:bodyPr lIns="0" tIns="0" rIns="0" bIns="0" rtlCol="0" anchor="t">
            <a:spAutoFit/>
          </a:bodyPr>
          <a:lstStyle/>
          <a:p>
            <a:pPr algn="ctr">
              <a:lnSpc>
                <a:spcPts val="3990"/>
              </a:lnSpc>
            </a:pPr>
            <a:r>
              <a:rPr lang="en-US" sz="2850">
                <a:solidFill>
                  <a:srgbClr val="000000"/>
                </a:solidFill>
                <a:latin typeface="DM Sans"/>
              </a:rPr>
              <a:t>sơ đồ Gantt phân bổ thời gian và nhân lực</a:t>
            </a:r>
            <a:endParaRPr lang="en-US" sz="2850">
              <a:solidFill>
                <a:srgbClr val="000000"/>
              </a:solidFill>
              <a:latin typeface="DM Sans"/>
            </a:endParaRPr>
          </a:p>
          <a:p>
            <a:pPr algn="ctr">
              <a:lnSpc>
                <a:spcPts val="3990"/>
              </a:lnSpc>
            </a:p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0"/>
            <a:ext cx="18288000" cy="1305658"/>
            <a:chOff x="0" y="0"/>
            <a:chExt cx="4816593" cy="343877"/>
          </a:xfrm>
        </p:grpSpPr>
        <p:sp>
          <p:nvSpPr>
            <p:cNvPr id="4" name="Freeform 4"/>
            <p:cNvSpPr/>
            <p:nvPr/>
          </p:nvSpPr>
          <p:spPr>
            <a:xfrm>
              <a:off x="0" y="0"/>
              <a:ext cx="4816592" cy="343877"/>
            </a:xfrm>
            <a:custGeom>
              <a:avLst/>
              <a:gdLst/>
              <a:ahLst/>
              <a:cxnLst/>
              <a:rect l="l" t="t" r="r" b="b"/>
              <a:pathLst>
                <a:path w="4816592" h="343877">
                  <a:moveTo>
                    <a:pt x="0" y="0"/>
                  </a:moveTo>
                  <a:lnTo>
                    <a:pt x="4816592" y="0"/>
                  </a:lnTo>
                  <a:lnTo>
                    <a:pt x="4816592" y="343877"/>
                  </a:lnTo>
                  <a:lnTo>
                    <a:pt x="0" y="343877"/>
                  </a:lnTo>
                  <a:close/>
                </a:path>
              </a:pathLst>
            </a:custGeom>
            <a:solidFill>
              <a:srgbClr val="1A1A1A"/>
            </a:solidFill>
          </p:spPr>
        </p:sp>
        <p:sp>
          <p:nvSpPr>
            <p:cNvPr id="5" name="TextBox 5"/>
            <p:cNvSpPr txBox="1"/>
            <p:nvPr/>
          </p:nvSpPr>
          <p:spPr>
            <a:xfrm>
              <a:off x="0" y="-19050"/>
              <a:ext cx="4816593" cy="362927"/>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stretch>
              <a:fillRect/>
            </a:stretch>
          </a:blipFill>
        </p:spPr>
      </p:sp>
      <p:sp>
        <p:nvSpPr>
          <p:cNvPr id="8" name="TextBox 8"/>
          <p:cNvSpPr txBox="1"/>
          <p:nvPr/>
        </p:nvSpPr>
        <p:spPr>
          <a:xfrm>
            <a:off x="4394364" y="93621"/>
            <a:ext cx="8180106" cy="1017287"/>
          </a:xfrm>
          <a:prstGeom prst="rect">
            <a:avLst/>
          </a:prstGeom>
        </p:spPr>
        <p:txBody>
          <a:bodyPr lIns="0" tIns="0" rIns="0" bIns="0" rtlCol="0" anchor="t">
            <a:spAutoFit/>
          </a:bodyPr>
          <a:lstStyle/>
          <a:p>
            <a:pPr algn="ctr">
              <a:lnSpc>
                <a:spcPts val="8310"/>
              </a:lnSpc>
            </a:pPr>
            <a:r>
              <a:rPr lang="en-US" sz="6025" spc="590">
                <a:solidFill>
                  <a:srgbClr val="FFFFFF"/>
                </a:solidFill>
                <a:latin typeface="Oswald Bold" panose="00000800000000000000"/>
              </a:rPr>
              <a:t>NỘI DUNG</a:t>
            </a:r>
            <a:endParaRPr lang="en-US" sz="6025" spc="590">
              <a:solidFill>
                <a:srgbClr val="FFFFFF"/>
              </a:solidFill>
              <a:latin typeface="Oswald Bold" panose="00000800000000000000"/>
            </a:endParaRPr>
          </a:p>
        </p:txBody>
      </p:sp>
      <p:sp>
        <p:nvSpPr>
          <p:cNvPr id="9" name="TextBox 9"/>
          <p:cNvSpPr txBox="1"/>
          <p:nvPr/>
        </p:nvSpPr>
        <p:spPr>
          <a:xfrm>
            <a:off x="0" y="1219933"/>
            <a:ext cx="5059889" cy="1440294"/>
          </a:xfrm>
          <a:prstGeom prst="rect">
            <a:avLst/>
          </a:prstGeom>
        </p:spPr>
        <p:txBody>
          <a:bodyPr lIns="0" tIns="0" rIns="0" bIns="0" rtlCol="0" anchor="t">
            <a:spAutoFit/>
          </a:bodyPr>
          <a:lstStyle/>
          <a:p>
            <a:pPr algn="ctr">
              <a:lnSpc>
                <a:spcPts val="5725"/>
              </a:lnSpc>
            </a:pPr>
            <a:r>
              <a:rPr lang="en-US" sz="4090">
                <a:solidFill>
                  <a:srgbClr val="000000"/>
                </a:solidFill>
                <a:latin typeface="DejaVu Serif Bold" panose="02060803050605020204"/>
              </a:rPr>
              <a:t>12. Lập lịch biểu:</a:t>
            </a:r>
            <a:endParaRPr lang="en-US" sz="4090">
              <a:solidFill>
                <a:srgbClr val="000000"/>
              </a:solidFill>
              <a:latin typeface="DejaVu Serif Bold" panose="02060803050605020204"/>
            </a:endParaRPr>
          </a:p>
          <a:p>
            <a:pPr algn="ctr">
              <a:lnSpc>
                <a:spcPts val="5725"/>
              </a:lnSpc>
            </a:pPr>
          </a:p>
        </p:txBody>
      </p:sp>
      <p:sp>
        <p:nvSpPr>
          <p:cNvPr id="10" name="TextBox 10"/>
          <p:cNvSpPr txBox="1"/>
          <p:nvPr/>
        </p:nvSpPr>
        <p:spPr>
          <a:xfrm>
            <a:off x="0" y="4819967"/>
            <a:ext cx="18288000" cy="1780540"/>
          </a:xfrm>
          <a:prstGeom prst="rect">
            <a:avLst/>
          </a:prstGeom>
        </p:spPr>
        <p:txBody>
          <a:bodyPr lIns="0" tIns="0" rIns="0" bIns="0" rtlCol="0" anchor="t">
            <a:spAutoFit/>
          </a:bodyPr>
          <a:lstStyle/>
          <a:p>
            <a:pPr algn="ctr">
              <a:lnSpc>
                <a:spcPts val="4760"/>
              </a:lnSpc>
            </a:pPr>
            <a:r>
              <a:rPr lang="en-US" sz="3400">
                <a:solidFill>
                  <a:srgbClr val="000000"/>
                </a:solidFill>
                <a:latin typeface="DM Sans"/>
              </a:rPr>
              <a:t>Như vậy tổng thời gian để phát triển dự án như đã nói ở phía trên là </a:t>
            </a:r>
            <a:r>
              <a:rPr lang="en-US" sz="3400">
                <a:solidFill>
                  <a:srgbClr val="000000"/>
                </a:solidFill>
                <a:latin typeface="DM Sans Bold"/>
              </a:rPr>
              <a:t>62 ngày</a:t>
            </a:r>
            <a:r>
              <a:rPr lang="en-US" sz="3400">
                <a:solidFill>
                  <a:srgbClr val="000000"/>
                </a:solidFill>
                <a:latin typeface="DM Sans"/>
              </a:rPr>
              <a:t>. Trong đó, ngày bắt đầu là: </a:t>
            </a:r>
            <a:r>
              <a:rPr lang="en-US" sz="3400">
                <a:solidFill>
                  <a:srgbClr val="000000"/>
                </a:solidFill>
                <a:latin typeface="DM Sans Bold"/>
              </a:rPr>
              <a:t>27/11/2023</a:t>
            </a:r>
            <a:r>
              <a:rPr lang="en-US" sz="3400">
                <a:solidFill>
                  <a:srgbClr val="000000"/>
                </a:solidFill>
                <a:latin typeface="DM Sans"/>
              </a:rPr>
              <a:t> và ngày kết thúc dự án là:</a:t>
            </a:r>
            <a:r>
              <a:rPr lang="en-US" sz="3400">
                <a:solidFill>
                  <a:srgbClr val="000000"/>
                </a:solidFill>
                <a:latin typeface="DM Sans Bold"/>
              </a:rPr>
              <a:t> 06/03/2024.</a:t>
            </a:r>
            <a:endParaRPr lang="en-US" sz="3400">
              <a:solidFill>
                <a:srgbClr val="000000"/>
              </a:solidFill>
              <a:latin typeface="DM Sans Bold"/>
            </a:endParaRPr>
          </a:p>
          <a:p>
            <a:pPr algn="ctr">
              <a:lnSpc>
                <a:spcPts val="4760"/>
              </a:lnSpc>
            </a:p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0"/>
            <a:ext cx="18288000" cy="1305658"/>
            <a:chOff x="0" y="0"/>
            <a:chExt cx="4816593" cy="343877"/>
          </a:xfrm>
        </p:grpSpPr>
        <p:sp>
          <p:nvSpPr>
            <p:cNvPr id="4" name="Freeform 4"/>
            <p:cNvSpPr/>
            <p:nvPr/>
          </p:nvSpPr>
          <p:spPr>
            <a:xfrm>
              <a:off x="0" y="0"/>
              <a:ext cx="4816592" cy="343877"/>
            </a:xfrm>
            <a:custGeom>
              <a:avLst/>
              <a:gdLst/>
              <a:ahLst/>
              <a:cxnLst/>
              <a:rect l="l" t="t" r="r" b="b"/>
              <a:pathLst>
                <a:path w="4816592" h="343877">
                  <a:moveTo>
                    <a:pt x="0" y="0"/>
                  </a:moveTo>
                  <a:lnTo>
                    <a:pt x="4816592" y="0"/>
                  </a:lnTo>
                  <a:lnTo>
                    <a:pt x="4816592" y="343877"/>
                  </a:lnTo>
                  <a:lnTo>
                    <a:pt x="0" y="343877"/>
                  </a:lnTo>
                  <a:close/>
                </a:path>
              </a:pathLst>
            </a:custGeom>
            <a:solidFill>
              <a:srgbClr val="1A1A1A"/>
            </a:solidFill>
          </p:spPr>
        </p:sp>
        <p:sp>
          <p:nvSpPr>
            <p:cNvPr id="5" name="TextBox 5"/>
            <p:cNvSpPr txBox="1"/>
            <p:nvPr/>
          </p:nvSpPr>
          <p:spPr>
            <a:xfrm>
              <a:off x="0" y="-19050"/>
              <a:ext cx="4816593" cy="362927"/>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stretch>
              <a:fillRect/>
            </a:stretch>
          </a:blipFill>
        </p:spPr>
      </p:sp>
      <p:sp>
        <p:nvSpPr>
          <p:cNvPr id="8" name="Freeform 8"/>
          <p:cNvSpPr/>
          <p:nvPr/>
        </p:nvSpPr>
        <p:spPr>
          <a:xfrm>
            <a:off x="6129750" y="1110908"/>
            <a:ext cx="12889439" cy="9176092"/>
          </a:xfrm>
          <a:custGeom>
            <a:avLst/>
            <a:gdLst/>
            <a:ahLst/>
            <a:cxnLst/>
            <a:rect l="l" t="t" r="r" b="b"/>
            <a:pathLst>
              <a:path w="12889439" h="9176092">
                <a:moveTo>
                  <a:pt x="0" y="0"/>
                </a:moveTo>
                <a:lnTo>
                  <a:pt x="12889440" y="0"/>
                </a:lnTo>
                <a:lnTo>
                  <a:pt x="12889440" y="9176092"/>
                </a:lnTo>
                <a:lnTo>
                  <a:pt x="0" y="9176092"/>
                </a:lnTo>
                <a:lnTo>
                  <a:pt x="0" y="0"/>
                </a:lnTo>
                <a:close/>
              </a:path>
            </a:pathLst>
          </a:custGeom>
          <a:blipFill>
            <a:blip r:embed="rId3"/>
            <a:stretch>
              <a:fillRect t="-4338"/>
            </a:stretch>
          </a:blipFill>
        </p:spPr>
      </p:sp>
      <p:sp>
        <p:nvSpPr>
          <p:cNvPr id="9" name="TextBox 9"/>
          <p:cNvSpPr txBox="1"/>
          <p:nvPr/>
        </p:nvSpPr>
        <p:spPr>
          <a:xfrm>
            <a:off x="4394364" y="93621"/>
            <a:ext cx="8180106" cy="1017287"/>
          </a:xfrm>
          <a:prstGeom prst="rect">
            <a:avLst/>
          </a:prstGeom>
        </p:spPr>
        <p:txBody>
          <a:bodyPr lIns="0" tIns="0" rIns="0" bIns="0" rtlCol="0" anchor="t">
            <a:spAutoFit/>
          </a:bodyPr>
          <a:lstStyle/>
          <a:p>
            <a:pPr algn="ctr">
              <a:lnSpc>
                <a:spcPts val="8310"/>
              </a:lnSpc>
            </a:pPr>
            <a:r>
              <a:rPr lang="en-US" sz="6025" spc="590">
                <a:solidFill>
                  <a:srgbClr val="FFFFFF"/>
                </a:solidFill>
                <a:latin typeface="Oswald Bold" panose="00000800000000000000"/>
              </a:rPr>
              <a:t>NỘI DUNG</a:t>
            </a:r>
            <a:endParaRPr lang="en-US" sz="6025" spc="590">
              <a:solidFill>
                <a:srgbClr val="FFFFFF"/>
              </a:solidFill>
              <a:latin typeface="Oswald Bold" panose="00000800000000000000"/>
            </a:endParaRPr>
          </a:p>
        </p:txBody>
      </p:sp>
      <p:sp>
        <p:nvSpPr>
          <p:cNvPr id="10" name="TextBox 10"/>
          <p:cNvSpPr txBox="1"/>
          <p:nvPr/>
        </p:nvSpPr>
        <p:spPr>
          <a:xfrm>
            <a:off x="0" y="1219933"/>
            <a:ext cx="5059889" cy="2172021"/>
          </a:xfrm>
          <a:prstGeom prst="rect">
            <a:avLst/>
          </a:prstGeom>
        </p:spPr>
        <p:txBody>
          <a:bodyPr lIns="0" tIns="0" rIns="0" bIns="0" rtlCol="0" anchor="t">
            <a:spAutoFit/>
          </a:bodyPr>
          <a:lstStyle/>
          <a:p>
            <a:pPr algn="ctr">
              <a:lnSpc>
                <a:spcPts val="5725"/>
              </a:lnSpc>
            </a:pPr>
            <a:r>
              <a:rPr lang="en-US" sz="4090">
                <a:solidFill>
                  <a:srgbClr val="000000"/>
                </a:solidFill>
                <a:latin typeface="DejaVu Serif Bold" panose="02060803050605020204"/>
              </a:rPr>
              <a:t>13. Phân bổ tài nguyên</a:t>
            </a:r>
            <a:endParaRPr lang="en-US" sz="4090">
              <a:solidFill>
                <a:srgbClr val="000000"/>
              </a:solidFill>
              <a:latin typeface="DejaVu Serif Bold" panose="02060803050605020204"/>
            </a:endParaRPr>
          </a:p>
          <a:p>
            <a:pPr algn="ctr">
              <a:lnSpc>
                <a:spcPts val="5725"/>
              </a:lnSpc>
            </a:pPr>
          </a:p>
        </p:txBody>
      </p:sp>
      <p:sp>
        <p:nvSpPr>
          <p:cNvPr id="11" name="TextBox 11"/>
          <p:cNvSpPr txBox="1"/>
          <p:nvPr/>
        </p:nvSpPr>
        <p:spPr>
          <a:xfrm>
            <a:off x="202624" y="5215621"/>
            <a:ext cx="3859022" cy="1780540"/>
          </a:xfrm>
          <a:prstGeom prst="rect">
            <a:avLst/>
          </a:prstGeom>
        </p:spPr>
        <p:txBody>
          <a:bodyPr lIns="0" tIns="0" rIns="0" bIns="0" rtlCol="0" anchor="t">
            <a:spAutoFit/>
          </a:bodyPr>
          <a:lstStyle/>
          <a:p>
            <a:pPr algn="ctr">
              <a:lnSpc>
                <a:spcPts val="4760"/>
              </a:lnSpc>
            </a:pPr>
            <a:r>
              <a:rPr lang="en-US" sz="3400">
                <a:solidFill>
                  <a:srgbClr val="000000"/>
                </a:solidFill>
                <a:latin typeface="DM Sans"/>
              </a:rPr>
              <a:t>sơ đồ Gantt phân bổ tài nguyên 1</a:t>
            </a:r>
            <a:endParaRPr lang="en-US" sz="3400">
              <a:solidFill>
                <a:srgbClr val="000000"/>
              </a:solidFill>
              <a:latin typeface="DM Sans"/>
            </a:endParaRPr>
          </a:p>
          <a:p>
            <a:pPr algn="ctr">
              <a:lnSpc>
                <a:spcPts val="4760"/>
              </a:lnSpc>
            </a:p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0" y="0"/>
            <a:ext cx="18288000" cy="1305658"/>
            <a:chOff x="0" y="0"/>
            <a:chExt cx="4816593" cy="343877"/>
          </a:xfrm>
        </p:grpSpPr>
        <p:sp>
          <p:nvSpPr>
            <p:cNvPr id="4" name="Freeform 4"/>
            <p:cNvSpPr/>
            <p:nvPr/>
          </p:nvSpPr>
          <p:spPr>
            <a:xfrm>
              <a:off x="0" y="0"/>
              <a:ext cx="4816592" cy="343877"/>
            </a:xfrm>
            <a:custGeom>
              <a:avLst/>
              <a:gdLst/>
              <a:ahLst/>
              <a:cxnLst/>
              <a:rect l="l" t="t" r="r" b="b"/>
              <a:pathLst>
                <a:path w="4816592" h="343877">
                  <a:moveTo>
                    <a:pt x="0" y="0"/>
                  </a:moveTo>
                  <a:lnTo>
                    <a:pt x="4816592" y="0"/>
                  </a:lnTo>
                  <a:lnTo>
                    <a:pt x="4816592" y="343877"/>
                  </a:lnTo>
                  <a:lnTo>
                    <a:pt x="0" y="343877"/>
                  </a:lnTo>
                  <a:close/>
                </a:path>
              </a:pathLst>
            </a:custGeom>
            <a:solidFill>
              <a:srgbClr val="1A1A1A"/>
            </a:solidFill>
          </p:spPr>
        </p:sp>
        <p:sp>
          <p:nvSpPr>
            <p:cNvPr id="5" name="TextBox 5"/>
            <p:cNvSpPr txBox="1"/>
            <p:nvPr/>
          </p:nvSpPr>
          <p:spPr>
            <a:xfrm>
              <a:off x="0" y="-19050"/>
              <a:ext cx="4816593" cy="362927"/>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stretch>
              <a:fillRect/>
            </a:stretch>
          </a:blipFill>
        </p:spPr>
      </p:sp>
      <p:sp>
        <p:nvSpPr>
          <p:cNvPr id="8" name="Freeform 8"/>
          <p:cNvSpPr/>
          <p:nvPr/>
        </p:nvSpPr>
        <p:spPr>
          <a:xfrm>
            <a:off x="5874970" y="2753990"/>
            <a:ext cx="15337647" cy="7838864"/>
          </a:xfrm>
          <a:custGeom>
            <a:avLst/>
            <a:gdLst/>
            <a:ahLst/>
            <a:cxnLst/>
            <a:rect l="l" t="t" r="r" b="b"/>
            <a:pathLst>
              <a:path w="15337647" h="7838864">
                <a:moveTo>
                  <a:pt x="0" y="0"/>
                </a:moveTo>
                <a:lnTo>
                  <a:pt x="15337647" y="0"/>
                </a:lnTo>
                <a:lnTo>
                  <a:pt x="15337647" y="7838864"/>
                </a:lnTo>
                <a:lnTo>
                  <a:pt x="0" y="7838864"/>
                </a:lnTo>
                <a:lnTo>
                  <a:pt x="0" y="0"/>
                </a:lnTo>
                <a:close/>
              </a:path>
            </a:pathLst>
          </a:custGeom>
          <a:blipFill>
            <a:blip r:embed="rId3"/>
            <a:stretch>
              <a:fillRect/>
            </a:stretch>
          </a:blipFill>
        </p:spPr>
      </p:sp>
      <p:sp>
        <p:nvSpPr>
          <p:cNvPr id="9" name="TextBox 9"/>
          <p:cNvSpPr txBox="1"/>
          <p:nvPr/>
        </p:nvSpPr>
        <p:spPr>
          <a:xfrm>
            <a:off x="4394364" y="93621"/>
            <a:ext cx="8180106" cy="1017287"/>
          </a:xfrm>
          <a:prstGeom prst="rect">
            <a:avLst/>
          </a:prstGeom>
        </p:spPr>
        <p:txBody>
          <a:bodyPr lIns="0" tIns="0" rIns="0" bIns="0" rtlCol="0" anchor="t">
            <a:spAutoFit/>
          </a:bodyPr>
          <a:lstStyle/>
          <a:p>
            <a:pPr algn="ctr">
              <a:lnSpc>
                <a:spcPts val="8310"/>
              </a:lnSpc>
            </a:pPr>
            <a:r>
              <a:rPr lang="en-US" sz="6025" spc="590">
                <a:solidFill>
                  <a:srgbClr val="FFFFFF"/>
                </a:solidFill>
                <a:latin typeface="Oswald Bold" panose="00000800000000000000"/>
              </a:rPr>
              <a:t>NỘI DUNG</a:t>
            </a:r>
            <a:endParaRPr lang="en-US" sz="6025" spc="590">
              <a:solidFill>
                <a:srgbClr val="FFFFFF"/>
              </a:solidFill>
              <a:latin typeface="Oswald Bold" panose="00000800000000000000"/>
            </a:endParaRPr>
          </a:p>
        </p:txBody>
      </p:sp>
      <p:sp>
        <p:nvSpPr>
          <p:cNvPr id="10" name="TextBox 10"/>
          <p:cNvSpPr txBox="1"/>
          <p:nvPr/>
        </p:nvSpPr>
        <p:spPr>
          <a:xfrm>
            <a:off x="0" y="1219933"/>
            <a:ext cx="5059889" cy="2172021"/>
          </a:xfrm>
          <a:prstGeom prst="rect">
            <a:avLst/>
          </a:prstGeom>
        </p:spPr>
        <p:txBody>
          <a:bodyPr lIns="0" tIns="0" rIns="0" bIns="0" rtlCol="0" anchor="t">
            <a:spAutoFit/>
          </a:bodyPr>
          <a:lstStyle/>
          <a:p>
            <a:pPr algn="ctr">
              <a:lnSpc>
                <a:spcPts val="5725"/>
              </a:lnSpc>
            </a:pPr>
            <a:r>
              <a:rPr lang="en-US" sz="4090">
                <a:solidFill>
                  <a:srgbClr val="000000"/>
                </a:solidFill>
                <a:latin typeface="DejaVu Serif Bold" panose="02060803050605020204"/>
              </a:rPr>
              <a:t>13. Phân bổ tài nguyên</a:t>
            </a:r>
            <a:endParaRPr lang="en-US" sz="4090">
              <a:solidFill>
                <a:srgbClr val="000000"/>
              </a:solidFill>
              <a:latin typeface="DejaVu Serif Bold" panose="02060803050605020204"/>
            </a:endParaRPr>
          </a:p>
          <a:p>
            <a:pPr algn="ctr">
              <a:lnSpc>
                <a:spcPts val="5725"/>
              </a:lnSpc>
            </a:pPr>
          </a:p>
        </p:txBody>
      </p:sp>
      <p:sp>
        <p:nvSpPr>
          <p:cNvPr id="11" name="TextBox 11"/>
          <p:cNvSpPr txBox="1"/>
          <p:nvPr/>
        </p:nvSpPr>
        <p:spPr>
          <a:xfrm>
            <a:off x="202624" y="5215621"/>
            <a:ext cx="3859022" cy="1780540"/>
          </a:xfrm>
          <a:prstGeom prst="rect">
            <a:avLst/>
          </a:prstGeom>
        </p:spPr>
        <p:txBody>
          <a:bodyPr lIns="0" tIns="0" rIns="0" bIns="0" rtlCol="0" anchor="t">
            <a:spAutoFit/>
          </a:bodyPr>
          <a:lstStyle/>
          <a:p>
            <a:pPr algn="ctr">
              <a:lnSpc>
                <a:spcPts val="4760"/>
              </a:lnSpc>
            </a:pPr>
            <a:r>
              <a:rPr lang="en-US" sz="3400">
                <a:solidFill>
                  <a:srgbClr val="000000"/>
                </a:solidFill>
                <a:latin typeface="DM Sans"/>
              </a:rPr>
              <a:t>sơ đồ Gantt phân bổ tài nguyên 2</a:t>
            </a:r>
            <a:endParaRPr lang="en-US" sz="3400">
              <a:solidFill>
                <a:srgbClr val="000000"/>
              </a:solidFill>
              <a:latin typeface="DM Sans"/>
            </a:endParaRPr>
          </a:p>
          <a:p>
            <a:pPr algn="ctr">
              <a:lnSpc>
                <a:spcPts val="4760"/>
              </a:lnSpc>
            </a:p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stretch>
              <a:fillRect/>
            </a:stretch>
          </a:blipFill>
        </p:spPr>
      </p:sp>
      <p:sp>
        <p:nvSpPr>
          <p:cNvPr id="3" name="TextBox 3"/>
          <p:cNvSpPr txBox="1"/>
          <p:nvPr/>
        </p:nvSpPr>
        <p:spPr>
          <a:xfrm>
            <a:off x="2720102" y="3030981"/>
            <a:ext cx="12057353" cy="1702517"/>
          </a:xfrm>
          <a:prstGeom prst="rect">
            <a:avLst/>
          </a:prstGeom>
        </p:spPr>
        <p:txBody>
          <a:bodyPr lIns="0" tIns="0" rIns="0" bIns="0" rtlCol="0" anchor="t">
            <a:spAutoFit/>
          </a:bodyPr>
          <a:lstStyle/>
          <a:p>
            <a:pPr>
              <a:lnSpc>
                <a:spcPts val="13950"/>
              </a:lnSpc>
            </a:pPr>
            <a:r>
              <a:rPr lang="en-US" sz="10105" spc="990">
                <a:solidFill>
                  <a:srgbClr val="FFFFFF"/>
                </a:solidFill>
                <a:latin typeface="Oswald Bold" panose="00000800000000000000"/>
              </a:rPr>
              <a:t>CHƯƠNG 4</a:t>
            </a:r>
            <a:endParaRPr lang="en-US" sz="10105" spc="990">
              <a:solidFill>
                <a:srgbClr val="FFFFFF"/>
              </a:solidFill>
              <a:latin typeface="Oswald Bold" panose="00000800000000000000"/>
            </a:endParaRPr>
          </a:p>
        </p:txBody>
      </p:sp>
      <p:sp>
        <p:nvSpPr>
          <p:cNvPr id="4" name="Freeform 4"/>
          <p:cNvSpPr/>
          <p:nvPr/>
        </p:nvSpPr>
        <p:spPr>
          <a:xfrm>
            <a:off x="15909140" y="-1591896"/>
            <a:ext cx="15841853" cy="16255633"/>
          </a:xfrm>
          <a:custGeom>
            <a:avLst/>
            <a:gdLst/>
            <a:ahLst/>
            <a:cxnLst/>
            <a:rect l="l" t="t" r="r" b="b"/>
            <a:pathLst>
              <a:path w="15841853" h="16255633">
                <a:moveTo>
                  <a:pt x="0" y="0"/>
                </a:moveTo>
                <a:lnTo>
                  <a:pt x="15841853" y="0"/>
                </a:lnTo>
                <a:lnTo>
                  <a:pt x="15841853" y="16255633"/>
                </a:lnTo>
                <a:lnTo>
                  <a:pt x="0" y="16255633"/>
                </a:lnTo>
                <a:lnTo>
                  <a:pt x="0" y="0"/>
                </a:lnTo>
                <a:close/>
              </a:path>
            </a:pathLst>
          </a:custGeom>
          <a:blipFill>
            <a:blip r:embed="rId1"/>
            <a:stretch>
              <a:fillRect/>
            </a:stretch>
          </a:blipFill>
        </p:spPr>
      </p:sp>
      <p:sp>
        <p:nvSpPr>
          <p:cNvPr id="5" name="TextBox 5"/>
          <p:cNvSpPr txBox="1"/>
          <p:nvPr/>
        </p:nvSpPr>
        <p:spPr>
          <a:xfrm>
            <a:off x="0" y="5562470"/>
            <a:ext cx="17733943" cy="2377524"/>
          </a:xfrm>
          <a:prstGeom prst="rect">
            <a:avLst/>
          </a:prstGeom>
        </p:spPr>
        <p:txBody>
          <a:bodyPr lIns="0" tIns="0" rIns="0" bIns="0" rtlCol="0" anchor="t">
            <a:spAutoFit/>
          </a:bodyPr>
          <a:lstStyle/>
          <a:p>
            <a:pPr algn="ctr">
              <a:lnSpc>
                <a:spcPts val="9445"/>
              </a:lnSpc>
            </a:pPr>
            <a:r>
              <a:rPr lang="en-US" sz="6745">
                <a:solidFill>
                  <a:srgbClr val="FFFFFF"/>
                </a:solidFill>
                <a:latin typeface="DejaVu Serif Bold" panose="02060803050605020204"/>
              </a:rPr>
              <a:t>MỘT SỐ KẾT QUẢ</a:t>
            </a:r>
            <a:endParaRPr lang="en-US" sz="6745">
              <a:solidFill>
                <a:srgbClr val="FFFFFF"/>
              </a:solidFill>
              <a:latin typeface="DejaVu Serif Bold" panose="02060803050605020204"/>
            </a:endParaRPr>
          </a:p>
          <a:p>
            <a:pPr algn="ctr">
              <a:lnSpc>
                <a:spcPts val="9445"/>
              </a:lnSpc>
            </a:p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stretch>
              <a:fillRect/>
            </a:stretch>
          </a:blipFill>
        </p:spPr>
      </p:sp>
      <p:sp>
        <p:nvSpPr>
          <p:cNvPr id="4" name="TextBox 4"/>
          <p:cNvSpPr txBox="1"/>
          <p:nvPr/>
        </p:nvSpPr>
        <p:spPr>
          <a:xfrm>
            <a:off x="1561733" y="2105045"/>
            <a:ext cx="8097687" cy="3241963"/>
          </a:xfrm>
          <a:prstGeom prst="rect">
            <a:avLst/>
          </a:prstGeom>
        </p:spPr>
        <p:txBody>
          <a:bodyPr lIns="0" tIns="0" rIns="0" bIns="0" rtlCol="0" anchor="t">
            <a:spAutoFit/>
          </a:bodyPr>
          <a:lstStyle/>
          <a:p>
            <a:pPr marL="0" lvl="0" indent="0">
              <a:lnSpc>
                <a:spcPts val="13015"/>
              </a:lnSpc>
              <a:spcBef>
                <a:spcPct val="0"/>
              </a:spcBef>
            </a:pPr>
            <a:r>
              <a:rPr lang="en-US" sz="9430" spc="924">
                <a:solidFill>
                  <a:srgbClr val="231F20"/>
                </a:solidFill>
                <a:latin typeface="Oswald Bold" panose="00000800000000000000"/>
              </a:rPr>
              <a:t>THANK'S FOR WATCHING</a:t>
            </a:r>
            <a:endParaRPr lang="en-US" sz="9430" spc="924">
              <a:solidFill>
                <a:srgbClr val="231F20"/>
              </a:solidFill>
              <a:latin typeface="Oswald Bold" panose="00000800000000000000"/>
            </a:endParaRPr>
          </a:p>
        </p:txBody>
      </p:sp>
      <p:sp>
        <p:nvSpPr>
          <p:cNvPr id="5" name="Freeform 5"/>
          <p:cNvSpPr/>
          <p:nvPr/>
        </p:nvSpPr>
        <p:spPr>
          <a:xfrm>
            <a:off x="15409623" y="2266970"/>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3"/>
            <a:stretch>
              <a:fillRect/>
            </a:stretch>
          </a:blipFill>
        </p:spPr>
      </p:sp>
      <p:sp>
        <p:nvSpPr>
          <p:cNvPr id="6" name="Freeform 6"/>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580377">
            <a:off x="11207833" y="3496897"/>
            <a:ext cx="12102934" cy="12419055"/>
          </a:xfrm>
          <a:custGeom>
            <a:avLst/>
            <a:gdLst/>
            <a:ahLst/>
            <a:cxnLst/>
            <a:rect l="l" t="t" r="r" b="b"/>
            <a:pathLst>
              <a:path w="12102934" h="12419055">
                <a:moveTo>
                  <a:pt x="0" y="0"/>
                </a:moveTo>
                <a:lnTo>
                  <a:pt x="12102934" y="0"/>
                </a:lnTo>
                <a:lnTo>
                  <a:pt x="12102934" y="12419055"/>
                </a:lnTo>
                <a:lnTo>
                  <a:pt x="0" y="12419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0" spc="924">
                <a:solidFill>
                  <a:srgbClr val="231F20"/>
                </a:solidFill>
                <a:latin typeface="Oswald Bold" panose="00000800000000000000"/>
              </a:rPr>
              <a:t>THÀNH VIÊN</a:t>
            </a:r>
            <a:endParaRPr lang="en-US" sz="9430" spc="924">
              <a:solidFill>
                <a:srgbClr val="231F20"/>
              </a:solidFill>
              <a:latin typeface="Oswald Bold" panose="00000800000000000000"/>
            </a:endParaRPr>
          </a:p>
        </p:txBody>
      </p:sp>
      <p:sp>
        <p:nvSpPr>
          <p:cNvPr id="6" name="Freeform 6"/>
          <p:cNvSpPr/>
          <p:nvPr/>
        </p:nvSpPr>
        <p:spPr>
          <a:xfrm>
            <a:off x="11726664"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4"/>
            <a:stretch>
              <a:fillRect t="-86495"/>
            </a:stretch>
          </a:blipFill>
        </p:spPr>
      </p:sp>
      <p:sp>
        <p:nvSpPr>
          <p:cNvPr id="7" name="Freeform 7"/>
          <p:cNvSpPr/>
          <p:nvPr/>
        </p:nvSpPr>
        <p:spPr>
          <a:xfrm>
            <a:off x="13804097" y="8030085"/>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4"/>
            <a:stretch>
              <a:fillRect t="-86495"/>
            </a:stretch>
          </a:blipFill>
        </p:spPr>
      </p:sp>
      <p:sp>
        <p:nvSpPr>
          <p:cNvPr id="8" name="TextBox 8"/>
          <p:cNvSpPr txBox="1"/>
          <p:nvPr/>
        </p:nvSpPr>
        <p:spPr>
          <a:xfrm>
            <a:off x="1007745" y="3924300"/>
            <a:ext cx="6056630" cy="933450"/>
          </a:xfrm>
          <a:prstGeom prst="rect">
            <a:avLst/>
          </a:prstGeom>
        </p:spPr>
        <p:txBody>
          <a:bodyPr wrap="square" lIns="0" tIns="0" rIns="0" bIns="0" rtlCol="0" anchor="t">
            <a:spAutoFit/>
          </a:bodyPr>
          <a:lstStyle/>
          <a:p>
            <a:pPr algn="ctr">
              <a:lnSpc>
                <a:spcPts val="7280"/>
              </a:lnSpc>
            </a:pPr>
            <a:r>
              <a:rPr lang="en-US" sz="5200">
                <a:solidFill>
                  <a:srgbClr val="231F20"/>
                </a:solidFill>
                <a:latin typeface="DM Sans Bold"/>
              </a:rPr>
              <a:t>PHAN ANH KIỆT</a:t>
            </a:r>
            <a:endParaRPr lang="en-US" sz="5200">
              <a:solidFill>
                <a:srgbClr val="231F20"/>
              </a:solidFill>
              <a:latin typeface="DM Sans Bold"/>
            </a:endParaRPr>
          </a:p>
        </p:txBody>
      </p:sp>
      <p:sp>
        <p:nvSpPr>
          <p:cNvPr id="9" name="TextBox 9"/>
          <p:cNvSpPr txBox="1"/>
          <p:nvPr/>
        </p:nvSpPr>
        <p:spPr>
          <a:xfrm>
            <a:off x="1535311" y="4743452"/>
            <a:ext cx="4080272" cy="933450"/>
          </a:xfrm>
          <a:prstGeom prst="rect">
            <a:avLst/>
          </a:prstGeom>
        </p:spPr>
        <p:txBody>
          <a:bodyPr lIns="0" tIns="0" rIns="0" bIns="0" rtlCol="0" anchor="t">
            <a:spAutoFit/>
          </a:bodyPr>
          <a:lstStyle/>
          <a:p>
            <a:pPr algn="ctr">
              <a:lnSpc>
                <a:spcPts val="7280"/>
              </a:lnSpc>
            </a:pPr>
            <a:r>
              <a:rPr lang="en-US" sz="5200">
                <a:solidFill>
                  <a:srgbClr val="231F20"/>
                </a:solidFill>
                <a:latin typeface="DM Sans Bold"/>
              </a:rPr>
              <a:t>LÊ HOÀI BẢO</a:t>
            </a:r>
            <a:endParaRPr lang="en-US" sz="5200">
              <a:solidFill>
                <a:srgbClr val="231F20"/>
              </a:solidFill>
              <a:latin typeface="DM Sans Bold"/>
            </a:endParaRPr>
          </a:p>
        </p:txBody>
      </p:sp>
      <p:sp>
        <p:nvSpPr>
          <p:cNvPr id="10" name="TextBox 10"/>
          <p:cNvSpPr txBox="1"/>
          <p:nvPr/>
        </p:nvSpPr>
        <p:spPr>
          <a:xfrm>
            <a:off x="1562001" y="5716982"/>
            <a:ext cx="5502672" cy="887095"/>
          </a:xfrm>
          <a:prstGeom prst="rect">
            <a:avLst/>
          </a:prstGeom>
        </p:spPr>
        <p:txBody>
          <a:bodyPr lIns="0" tIns="0" rIns="0" bIns="0" rtlCol="0" anchor="t">
            <a:spAutoFit/>
          </a:bodyPr>
          <a:lstStyle/>
          <a:p>
            <a:pPr algn="ctr">
              <a:lnSpc>
                <a:spcPts val="7280"/>
              </a:lnSpc>
            </a:pPr>
            <a:r>
              <a:rPr lang="en-US" sz="5200">
                <a:solidFill>
                  <a:srgbClr val="231F20"/>
                </a:solidFill>
                <a:latin typeface="DM Sans Bold"/>
              </a:rPr>
              <a:t>PHẠM LÝ TƯỜNG</a:t>
            </a:r>
            <a:endParaRPr lang="en-US" sz="5200">
              <a:solidFill>
                <a:srgbClr val="231F20"/>
              </a:solidFill>
              <a:latin typeface="DM Sans Bold"/>
            </a:endParaRPr>
          </a:p>
        </p:txBody>
      </p:sp>
      <p:sp>
        <p:nvSpPr>
          <p:cNvPr id="11" name="TextBox 11"/>
          <p:cNvSpPr txBox="1"/>
          <p:nvPr/>
        </p:nvSpPr>
        <p:spPr>
          <a:xfrm>
            <a:off x="0" y="6865847"/>
            <a:ext cx="11577248" cy="887095"/>
          </a:xfrm>
          <a:prstGeom prst="rect">
            <a:avLst/>
          </a:prstGeom>
        </p:spPr>
        <p:txBody>
          <a:bodyPr lIns="0" tIns="0" rIns="0" bIns="0" rtlCol="0" anchor="t">
            <a:spAutoFit/>
          </a:bodyPr>
          <a:lstStyle/>
          <a:p>
            <a:pPr algn="ctr">
              <a:lnSpc>
                <a:spcPts val="7280"/>
              </a:lnSpc>
            </a:pPr>
            <a:r>
              <a:rPr lang="en-US" sz="5200">
                <a:solidFill>
                  <a:srgbClr val="231F20"/>
                </a:solidFill>
                <a:latin typeface="DM Sans Bold"/>
              </a:rPr>
              <a:t>NGUYỄN TRẦN NGỌC NGÂN</a:t>
            </a:r>
            <a:endParaRPr lang="en-US" sz="5200">
              <a:solidFill>
                <a:srgbClr val="231F20"/>
              </a:solidFill>
              <a:latin typeface="DM Sans Bold"/>
            </a:endParaRPr>
          </a:p>
        </p:txBody>
      </p:sp>
      <p:sp>
        <p:nvSpPr>
          <p:cNvPr id="12" name="TextBox 12"/>
          <p:cNvSpPr txBox="1"/>
          <p:nvPr/>
        </p:nvSpPr>
        <p:spPr>
          <a:xfrm>
            <a:off x="0" y="7934835"/>
            <a:ext cx="11404379" cy="887095"/>
          </a:xfrm>
          <a:prstGeom prst="rect">
            <a:avLst/>
          </a:prstGeom>
        </p:spPr>
        <p:txBody>
          <a:bodyPr lIns="0" tIns="0" rIns="0" bIns="0" rtlCol="0" anchor="t">
            <a:spAutoFit/>
          </a:bodyPr>
          <a:lstStyle/>
          <a:p>
            <a:pPr algn="ctr">
              <a:lnSpc>
                <a:spcPts val="7280"/>
              </a:lnSpc>
            </a:pPr>
            <a:r>
              <a:rPr lang="en-US" sz="5200">
                <a:solidFill>
                  <a:srgbClr val="231F20"/>
                </a:solidFill>
                <a:latin typeface="DM Sans Bold"/>
              </a:rPr>
              <a:t>NGUYỄN THỊ XUÂN HUỲNH</a:t>
            </a:r>
            <a:endParaRPr lang="en-US" sz="5200">
              <a:solidFill>
                <a:srgbClr val="231F20"/>
              </a:solidFill>
              <a:latin typeface="DM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60"/>
                </a:lnSpc>
              </a:pPr>
            </a:p>
          </p:txBody>
        </p:sp>
      </p:grpSp>
      <p:sp>
        <p:nvSpPr>
          <p:cNvPr id="6" name="TextBox 6"/>
          <p:cNvSpPr txBox="1"/>
          <p:nvPr/>
        </p:nvSpPr>
        <p:spPr>
          <a:xfrm>
            <a:off x="2055341" y="737617"/>
            <a:ext cx="13879287" cy="1173480"/>
          </a:xfrm>
          <a:prstGeom prst="rect">
            <a:avLst/>
          </a:prstGeom>
        </p:spPr>
        <p:txBody>
          <a:bodyPr lIns="0" tIns="0" rIns="0" bIns="0" rtlCol="0" anchor="t">
            <a:spAutoFit/>
          </a:bodyPr>
          <a:lstStyle/>
          <a:p>
            <a:pPr algn="ctr">
              <a:lnSpc>
                <a:spcPts val="9660"/>
              </a:lnSpc>
            </a:pPr>
            <a:r>
              <a:rPr lang="en-US" sz="7000" spc="685">
                <a:solidFill>
                  <a:srgbClr val="231F20"/>
                </a:solidFill>
                <a:latin typeface="Oswald Bold" panose="00000800000000000000"/>
              </a:rPr>
              <a:t>TỔNG HỢP BÀI BÁO CÁO</a:t>
            </a:r>
            <a:endParaRPr lang="en-US" sz="7000" spc="685">
              <a:solidFill>
                <a:srgbClr val="231F20"/>
              </a:solidFill>
              <a:latin typeface="Oswald Bold" panose="00000800000000000000"/>
            </a:endParaRP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231353" y="3228086"/>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Oswald Bold Italics"/>
              </a:rPr>
              <a:t>01</a:t>
            </a:r>
            <a:endParaRPr lang="en-US" sz="4270">
              <a:solidFill>
                <a:srgbClr val="363636"/>
              </a:solidFill>
              <a:latin typeface="Oswald Bold Italics"/>
            </a:endParaRPr>
          </a:p>
        </p:txBody>
      </p:sp>
      <p:sp>
        <p:nvSpPr>
          <p:cNvPr id="9" name="TextBox 9"/>
          <p:cNvSpPr txBox="1"/>
          <p:nvPr/>
        </p:nvSpPr>
        <p:spPr>
          <a:xfrm>
            <a:off x="5231353" y="4808769"/>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Oswald Bold Italics"/>
              </a:rPr>
              <a:t>02</a:t>
            </a:r>
            <a:endParaRPr lang="en-US" sz="4270">
              <a:solidFill>
                <a:srgbClr val="363636"/>
              </a:solidFill>
              <a:latin typeface="Oswald Bold Italics"/>
            </a:endParaRPr>
          </a:p>
        </p:txBody>
      </p:sp>
      <p:sp>
        <p:nvSpPr>
          <p:cNvPr id="10" name="TextBox 10"/>
          <p:cNvSpPr txBox="1"/>
          <p:nvPr/>
        </p:nvSpPr>
        <p:spPr>
          <a:xfrm>
            <a:off x="5231353" y="6537456"/>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Oswald Bold Italics"/>
              </a:rPr>
              <a:t>03</a:t>
            </a:r>
            <a:endParaRPr lang="en-US" sz="4270">
              <a:solidFill>
                <a:srgbClr val="363636"/>
              </a:solidFill>
              <a:latin typeface="Oswald Bold Italics"/>
            </a:endParaRPr>
          </a:p>
        </p:txBody>
      </p:sp>
      <p:sp>
        <p:nvSpPr>
          <p:cNvPr id="11" name="TextBox 11"/>
          <p:cNvSpPr txBox="1"/>
          <p:nvPr/>
        </p:nvSpPr>
        <p:spPr>
          <a:xfrm>
            <a:off x="5231353" y="8174214"/>
            <a:ext cx="937219" cy="657225"/>
          </a:xfrm>
          <a:prstGeom prst="rect">
            <a:avLst/>
          </a:prstGeom>
        </p:spPr>
        <p:txBody>
          <a:bodyPr lIns="0" tIns="0" rIns="0" bIns="0" rtlCol="0" anchor="t">
            <a:spAutoFit/>
          </a:bodyPr>
          <a:lstStyle/>
          <a:p>
            <a:pPr algn="ctr">
              <a:lnSpc>
                <a:spcPts val="5125"/>
              </a:lnSpc>
            </a:pPr>
            <a:r>
              <a:rPr lang="en-US" sz="4270">
                <a:solidFill>
                  <a:srgbClr val="363636"/>
                </a:solidFill>
                <a:latin typeface="Oswald Bold Italics"/>
              </a:rPr>
              <a:t>04</a:t>
            </a:r>
            <a:endParaRPr lang="en-US" sz="4270">
              <a:solidFill>
                <a:srgbClr val="363636"/>
              </a:solidFill>
              <a:latin typeface="Oswald Bold Italics"/>
            </a:endParaRPr>
          </a:p>
        </p:txBody>
      </p:sp>
      <p:sp>
        <p:nvSpPr>
          <p:cNvPr id="12" name="TextBox 12"/>
          <p:cNvSpPr txBox="1"/>
          <p:nvPr/>
        </p:nvSpPr>
        <p:spPr>
          <a:xfrm>
            <a:off x="2549081" y="3234710"/>
            <a:ext cx="2431911" cy="647700"/>
          </a:xfrm>
          <a:prstGeom prst="rect">
            <a:avLst/>
          </a:prstGeom>
        </p:spPr>
        <p:txBody>
          <a:bodyPr lIns="0" tIns="0" rIns="0" bIns="0" rtlCol="0" anchor="t">
            <a:spAutoFit/>
          </a:bodyPr>
          <a:lstStyle/>
          <a:p>
            <a:pPr algn="ctr">
              <a:lnSpc>
                <a:spcPts val="5125"/>
              </a:lnSpc>
            </a:pPr>
            <a:r>
              <a:rPr lang="en-US" sz="4270">
                <a:solidFill>
                  <a:srgbClr val="363636"/>
                </a:solidFill>
                <a:latin typeface="Paytone One" panose="00000500000000000000"/>
              </a:rPr>
              <a:t>CHƯƠNG</a:t>
            </a:r>
            <a:endParaRPr lang="en-US" sz="4270">
              <a:solidFill>
                <a:srgbClr val="363636"/>
              </a:solidFill>
              <a:latin typeface="Paytone One" panose="00000500000000000000"/>
            </a:endParaRPr>
          </a:p>
        </p:txBody>
      </p:sp>
      <p:sp>
        <p:nvSpPr>
          <p:cNvPr id="13" name="TextBox 13"/>
          <p:cNvSpPr txBox="1"/>
          <p:nvPr/>
        </p:nvSpPr>
        <p:spPr>
          <a:xfrm>
            <a:off x="2549081" y="4819650"/>
            <a:ext cx="2431911" cy="647700"/>
          </a:xfrm>
          <a:prstGeom prst="rect">
            <a:avLst/>
          </a:prstGeom>
        </p:spPr>
        <p:txBody>
          <a:bodyPr lIns="0" tIns="0" rIns="0" bIns="0" rtlCol="0" anchor="t">
            <a:spAutoFit/>
          </a:bodyPr>
          <a:lstStyle/>
          <a:p>
            <a:pPr algn="ctr">
              <a:lnSpc>
                <a:spcPts val="5125"/>
              </a:lnSpc>
            </a:pPr>
            <a:r>
              <a:rPr lang="en-US" sz="4270">
                <a:solidFill>
                  <a:srgbClr val="363636"/>
                </a:solidFill>
                <a:latin typeface="Paytone One" panose="00000500000000000000"/>
              </a:rPr>
              <a:t>CHƯƠNG</a:t>
            </a:r>
            <a:endParaRPr lang="en-US" sz="4270">
              <a:solidFill>
                <a:srgbClr val="363636"/>
              </a:solidFill>
              <a:latin typeface="Paytone One" panose="00000500000000000000"/>
            </a:endParaRPr>
          </a:p>
        </p:txBody>
      </p:sp>
      <p:sp>
        <p:nvSpPr>
          <p:cNvPr id="14" name="TextBox 14"/>
          <p:cNvSpPr txBox="1"/>
          <p:nvPr/>
        </p:nvSpPr>
        <p:spPr>
          <a:xfrm>
            <a:off x="2549081" y="6546981"/>
            <a:ext cx="2431911" cy="647700"/>
          </a:xfrm>
          <a:prstGeom prst="rect">
            <a:avLst/>
          </a:prstGeom>
        </p:spPr>
        <p:txBody>
          <a:bodyPr lIns="0" tIns="0" rIns="0" bIns="0" rtlCol="0" anchor="t">
            <a:spAutoFit/>
          </a:bodyPr>
          <a:lstStyle/>
          <a:p>
            <a:pPr algn="ctr">
              <a:lnSpc>
                <a:spcPts val="5125"/>
              </a:lnSpc>
            </a:pPr>
            <a:r>
              <a:rPr lang="en-US" sz="4270">
                <a:solidFill>
                  <a:srgbClr val="363636"/>
                </a:solidFill>
                <a:latin typeface="Paytone One" panose="00000500000000000000"/>
              </a:rPr>
              <a:t>CHƯƠNG</a:t>
            </a:r>
            <a:endParaRPr lang="en-US" sz="4270">
              <a:solidFill>
                <a:srgbClr val="363636"/>
              </a:solidFill>
              <a:latin typeface="Paytone One" panose="00000500000000000000"/>
            </a:endParaRPr>
          </a:p>
        </p:txBody>
      </p:sp>
      <p:sp>
        <p:nvSpPr>
          <p:cNvPr id="15" name="TextBox 15"/>
          <p:cNvSpPr txBox="1"/>
          <p:nvPr/>
        </p:nvSpPr>
        <p:spPr>
          <a:xfrm>
            <a:off x="2549081" y="8183739"/>
            <a:ext cx="2431911" cy="647700"/>
          </a:xfrm>
          <a:prstGeom prst="rect">
            <a:avLst/>
          </a:prstGeom>
        </p:spPr>
        <p:txBody>
          <a:bodyPr lIns="0" tIns="0" rIns="0" bIns="0" rtlCol="0" anchor="t">
            <a:spAutoFit/>
          </a:bodyPr>
          <a:lstStyle/>
          <a:p>
            <a:pPr algn="ctr">
              <a:lnSpc>
                <a:spcPts val="5125"/>
              </a:lnSpc>
            </a:pPr>
            <a:r>
              <a:rPr lang="en-US" sz="4270">
                <a:solidFill>
                  <a:srgbClr val="363636"/>
                </a:solidFill>
                <a:latin typeface="Paytone One" panose="00000500000000000000"/>
              </a:rPr>
              <a:t>CHƯƠNG</a:t>
            </a:r>
            <a:endParaRPr lang="en-US" sz="4270">
              <a:solidFill>
                <a:srgbClr val="363636"/>
              </a:solidFill>
              <a:latin typeface="Paytone One" panose="00000500000000000000"/>
            </a:endParaRPr>
          </a:p>
        </p:txBody>
      </p:sp>
      <p:sp>
        <p:nvSpPr>
          <p:cNvPr id="16" name="TextBox 16"/>
          <p:cNvSpPr txBox="1"/>
          <p:nvPr/>
        </p:nvSpPr>
        <p:spPr>
          <a:xfrm>
            <a:off x="6457906" y="3234710"/>
            <a:ext cx="5157526" cy="647700"/>
          </a:xfrm>
          <a:prstGeom prst="rect">
            <a:avLst/>
          </a:prstGeom>
        </p:spPr>
        <p:txBody>
          <a:bodyPr lIns="0" tIns="0" rIns="0" bIns="0" rtlCol="0" anchor="t">
            <a:spAutoFit/>
          </a:bodyPr>
          <a:lstStyle/>
          <a:p>
            <a:pPr algn="ctr">
              <a:lnSpc>
                <a:spcPts val="5125"/>
              </a:lnSpc>
            </a:pPr>
            <a:r>
              <a:rPr lang="en-US" sz="4270">
                <a:solidFill>
                  <a:srgbClr val="7C5036"/>
                </a:solidFill>
                <a:latin typeface="Paytone One" panose="00000500000000000000"/>
              </a:rPr>
              <a:t>QUẢN LÝ PHẠM VI</a:t>
            </a:r>
            <a:endParaRPr lang="en-US" sz="4270">
              <a:solidFill>
                <a:srgbClr val="7C5036"/>
              </a:solidFill>
              <a:latin typeface="Paytone One" panose="00000500000000000000"/>
            </a:endParaRPr>
          </a:p>
        </p:txBody>
      </p:sp>
      <p:sp>
        <p:nvSpPr>
          <p:cNvPr id="17" name="TextBox 17"/>
          <p:cNvSpPr txBox="1"/>
          <p:nvPr/>
        </p:nvSpPr>
        <p:spPr>
          <a:xfrm>
            <a:off x="6416221" y="4818294"/>
            <a:ext cx="9201988" cy="1295400"/>
          </a:xfrm>
          <a:prstGeom prst="rect">
            <a:avLst/>
          </a:prstGeom>
        </p:spPr>
        <p:txBody>
          <a:bodyPr lIns="0" tIns="0" rIns="0" bIns="0" rtlCol="0" anchor="t">
            <a:spAutoFit/>
          </a:bodyPr>
          <a:lstStyle/>
          <a:p>
            <a:pPr algn="ctr">
              <a:lnSpc>
                <a:spcPts val="5125"/>
              </a:lnSpc>
            </a:pPr>
            <a:r>
              <a:rPr lang="en-US" sz="4270">
                <a:solidFill>
                  <a:srgbClr val="7C5036"/>
                </a:solidFill>
                <a:latin typeface="Paytone One" panose="00000500000000000000"/>
              </a:rPr>
              <a:t>QUẢN LÝ ƯỚC LƯỢNG PHẦN MỀM</a:t>
            </a:r>
            <a:endParaRPr lang="en-US" sz="4270">
              <a:solidFill>
                <a:srgbClr val="7C5036"/>
              </a:solidFill>
              <a:latin typeface="Paytone One" panose="00000500000000000000"/>
            </a:endParaRPr>
          </a:p>
          <a:p>
            <a:pPr algn="ctr">
              <a:lnSpc>
                <a:spcPts val="5125"/>
              </a:lnSpc>
            </a:pPr>
          </a:p>
        </p:txBody>
      </p:sp>
      <p:sp>
        <p:nvSpPr>
          <p:cNvPr id="18" name="TextBox 18"/>
          <p:cNvSpPr txBox="1"/>
          <p:nvPr/>
        </p:nvSpPr>
        <p:spPr>
          <a:xfrm>
            <a:off x="6416221" y="6546981"/>
            <a:ext cx="6300526" cy="1295400"/>
          </a:xfrm>
          <a:prstGeom prst="rect">
            <a:avLst/>
          </a:prstGeom>
        </p:spPr>
        <p:txBody>
          <a:bodyPr lIns="0" tIns="0" rIns="0" bIns="0" rtlCol="0" anchor="t">
            <a:spAutoFit/>
          </a:bodyPr>
          <a:lstStyle/>
          <a:p>
            <a:pPr algn="ctr">
              <a:lnSpc>
                <a:spcPts val="5125"/>
              </a:lnSpc>
            </a:pPr>
            <a:r>
              <a:rPr lang="en-US" sz="4270">
                <a:solidFill>
                  <a:srgbClr val="7C5036"/>
                </a:solidFill>
                <a:latin typeface="Paytone One" panose="00000500000000000000"/>
              </a:rPr>
              <a:t>LẬP KẾ HOẠCH ĐỀ ÁN</a:t>
            </a:r>
            <a:endParaRPr lang="en-US" sz="4270">
              <a:solidFill>
                <a:srgbClr val="7C5036"/>
              </a:solidFill>
              <a:latin typeface="Paytone One" panose="00000500000000000000"/>
            </a:endParaRPr>
          </a:p>
          <a:p>
            <a:pPr algn="ctr">
              <a:lnSpc>
                <a:spcPts val="5125"/>
              </a:lnSpc>
            </a:pPr>
          </a:p>
        </p:txBody>
      </p:sp>
      <p:sp>
        <p:nvSpPr>
          <p:cNvPr id="19" name="TextBox 19"/>
          <p:cNvSpPr txBox="1"/>
          <p:nvPr/>
        </p:nvSpPr>
        <p:spPr>
          <a:xfrm>
            <a:off x="6416221" y="8099475"/>
            <a:ext cx="5157526" cy="1295400"/>
          </a:xfrm>
          <a:prstGeom prst="rect">
            <a:avLst/>
          </a:prstGeom>
        </p:spPr>
        <p:txBody>
          <a:bodyPr lIns="0" tIns="0" rIns="0" bIns="0" rtlCol="0" anchor="t">
            <a:spAutoFit/>
          </a:bodyPr>
          <a:lstStyle/>
          <a:p>
            <a:pPr algn="ctr">
              <a:lnSpc>
                <a:spcPts val="5125"/>
              </a:lnSpc>
            </a:pPr>
            <a:r>
              <a:rPr lang="en-US" sz="4270">
                <a:solidFill>
                  <a:srgbClr val="7C5036"/>
                </a:solidFill>
                <a:latin typeface="Paytone One" panose="00000500000000000000"/>
              </a:rPr>
              <a:t>MỘT SỐ KẾT QUẢ</a:t>
            </a:r>
            <a:endParaRPr lang="en-US" sz="4270">
              <a:solidFill>
                <a:srgbClr val="7C5036"/>
              </a:solidFill>
              <a:latin typeface="Paytone One" panose="00000500000000000000"/>
            </a:endParaRPr>
          </a:p>
          <a:p>
            <a:pPr algn="ctr">
              <a:lnSpc>
                <a:spcPts val="5125"/>
              </a:lnSpc>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linds(horizont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linds(horizont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blinds(horizontal)">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1">
                                            <p:txEl>
                                              <p:pRg st="0" end="0"/>
                                            </p:txEl>
                                          </p:spTgt>
                                        </p:tgtEl>
                                        <p:attrNameLst>
                                          <p:attrName>style.visibility</p:attrName>
                                        </p:attrNameLst>
                                      </p:cBhvr>
                                      <p:to>
                                        <p:strVal val="visible"/>
                                      </p:to>
                                    </p:set>
                                    <p:animEffect transition="in" filter="blinds(horizontal)">
                                      <p:cBhvr>
                                        <p:cTn id="57" dur="500"/>
                                        <p:tgtEl>
                                          <p:spTgt spid="11">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blinds(horizontal)">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8" grpId="0"/>
      <p:bldP spid="8" grpId="1"/>
      <p:bldP spid="16" grpId="0"/>
      <p:bldP spid="16" grpId="1"/>
      <p:bldP spid="13" grpId="0"/>
      <p:bldP spid="13" grpId="1"/>
      <p:bldP spid="9" grpId="0"/>
      <p:bldP spid="9" grpId="1"/>
      <p:bldP spid="17" grpId="0"/>
      <p:bldP spid="17" grpId="1"/>
      <p:bldP spid="14" grpId="0"/>
      <p:bldP spid="14" grpId="1"/>
      <p:bldP spid="10" grpId="0"/>
      <p:bldP spid="10" grpId="1"/>
      <p:bldP spid="18" grpId="0"/>
      <p:bldP spid="18" grpId="1"/>
      <p:bldP spid="15" grpId="0"/>
      <p:bldP spid="15" grpId="1"/>
      <p:bldP spid="19" grpId="0"/>
      <p:bldP spid="19"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2720102" y="3030981"/>
            <a:ext cx="12057353" cy="1702517"/>
          </a:xfrm>
          <a:prstGeom prst="rect">
            <a:avLst/>
          </a:prstGeom>
        </p:spPr>
        <p:txBody>
          <a:bodyPr lIns="0" tIns="0" rIns="0" bIns="0" rtlCol="0" anchor="t">
            <a:spAutoFit/>
          </a:bodyPr>
          <a:lstStyle/>
          <a:p>
            <a:pPr>
              <a:lnSpc>
                <a:spcPts val="13950"/>
              </a:lnSpc>
            </a:pPr>
            <a:r>
              <a:rPr lang="en-US" sz="10105" spc="990">
                <a:solidFill>
                  <a:srgbClr val="FFFFFF"/>
                </a:solidFill>
                <a:latin typeface="Oswald Bold" panose="00000800000000000000"/>
              </a:rPr>
              <a:t>CHƯƠNG 1</a:t>
            </a:r>
            <a:endParaRPr lang="en-US" sz="10105" spc="990">
              <a:solidFill>
                <a:srgbClr val="FFFFFF"/>
              </a:solidFill>
              <a:latin typeface="Oswald Bold" panose="00000800000000000000"/>
            </a:endParaRP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TextBox 5"/>
          <p:cNvSpPr txBox="1"/>
          <p:nvPr/>
        </p:nvSpPr>
        <p:spPr>
          <a:xfrm>
            <a:off x="1485971" y="5594106"/>
            <a:ext cx="15316058" cy="2377524"/>
          </a:xfrm>
          <a:prstGeom prst="rect">
            <a:avLst/>
          </a:prstGeom>
        </p:spPr>
        <p:txBody>
          <a:bodyPr lIns="0" tIns="0" rIns="0" bIns="0" rtlCol="0" anchor="t">
            <a:spAutoFit/>
          </a:bodyPr>
          <a:lstStyle/>
          <a:p>
            <a:pPr algn="ctr">
              <a:lnSpc>
                <a:spcPts val="9445"/>
              </a:lnSpc>
            </a:pPr>
            <a:r>
              <a:rPr lang="en-US" sz="6745">
                <a:solidFill>
                  <a:srgbClr val="FFFFFF"/>
                </a:solidFill>
                <a:latin typeface="DejaVu Serif Bold" panose="02060803050605020204"/>
              </a:rPr>
              <a:t>QUẢN LÝ PHẠM VI</a:t>
            </a:r>
            <a:endParaRPr lang="en-US" sz="6745">
              <a:solidFill>
                <a:srgbClr val="FFFFFF"/>
              </a:solidFill>
              <a:latin typeface="DejaVu Serif Bold" panose="02060803050605020204"/>
            </a:endParaRPr>
          </a:p>
          <a:p>
            <a:pPr algn="ctr">
              <a:lnSpc>
                <a:spcPts val="9445"/>
              </a:lnSpc>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341121" y="6998079"/>
            <a:ext cx="11170678" cy="1032847"/>
          </a:xfrm>
          <a:custGeom>
            <a:avLst/>
            <a:gdLst/>
            <a:ahLst/>
            <a:cxnLst/>
            <a:rect l="l" t="t" r="r" b="b"/>
            <a:pathLst>
              <a:path w="11170678" h="1032847">
                <a:moveTo>
                  <a:pt x="0" y="0"/>
                </a:moveTo>
                <a:lnTo>
                  <a:pt x="11170678" y="0"/>
                </a:lnTo>
                <a:lnTo>
                  <a:pt x="11170678" y="1032847"/>
                </a:lnTo>
                <a:lnTo>
                  <a:pt x="0" y="1032847"/>
                </a:lnTo>
                <a:lnTo>
                  <a:pt x="0" y="0"/>
                </a:lnTo>
                <a:close/>
              </a:path>
            </a:pathLst>
          </a:custGeom>
          <a:blipFill>
            <a:blip r:embed="rId2"/>
            <a:stretch>
              <a:fillRect t="-106336" b="-7268"/>
            </a:stretch>
          </a:blipFill>
        </p:spPr>
      </p:sp>
      <p:grpSp>
        <p:nvGrpSpPr>
          <p:cNvPr id="7" name="Group 7"/>
          <p:cNvGrpSpPr/>
          <p:nvPr/>
        </p:nvGrpSpPr>
        <p:grpSpPr>
          <a:xfrm rot="0">
            <a:off x="1341121" y="2495094"/>
            <a:ext cx="11170678" cy="4729441"/>
            <a:chOff x="0" y="0"/>
            <a:chExt cx="4279970" cy="1812054"/>
          </a:xfrm>
        </p:grpSpPr>
        <p:sp>
          <p:nvSpPr>
            <p:cNvPr id="8" name="Freeform 8"/>
            <p:cNvSpPr/>
            <p:nvPr/>
          </p:nvSpPr>
          <p:spPr>
            <a:xfrm>
              <a:off x="0" y="0"/>
              <a:ext cx="4279970" cy="1812054"/>
            </a:xfrm>
            <a:custGeom>
              <a:avLst/>
              <a:gdLst/>
              <a:ahLst/>
              <a:cxnLst/>
              <a:rect l="l" t="t" r="r" b="b"/>
              <a:pathLst>
                <a:path w="4279970" h="1812054">
                  <a:moveTo>
                    <a:pt x="0" y="0"/>
                  </a:moveTo>
                  <a:lnTo>
                    <a:pt x="4279970" y="0"/>
                  </a:lnTo>
                  <a:lnTo>
                    <a:pt x="4279970" y="1812054"/>
                  </a:lnTo>
                  <a:lnTo>
                    <a:pt x="0" y="1812054"/>
                  </a:lnTo>
                  <a:close/>
                </a:path>
              </a:pathLst>
            </a:custGeom>
            <a:solidFill>
              <a:srgbClr val="EFEFEF"/>
            </a:solidFill>
          </p:spPr>
        </p:sp>
        <p:sp>
          <p:nvSpPr>
            <p:cNvPr id="9" name="TextBox 9"/>
            <p:cNvSpPr txBox="1"/>
            <p:nvPr/>
          </p:nvSpPr>
          <p:spPr>
            <a:xfrm>
              <a:off x="0" y="-19050"/>
              <a:ext cx="4279970" cy="1831104"/>
            </a:xfrm>
            <a:prstGeom prst="rect">
              <a:avLst/>
            </a:prstGeom>
          </p:spPr>
          <p:txBody>
            <a:bodyPr lIns="50800" tIns="50800" rIns="50800" bIns="50800" rtlCol="0" anchor="ctr"/>
            <a:lstStyle/>
            <a:p>
              <a:pPr algn="ctr">
                <a:lnSpc>
                  <a:spcPts val="2860"/>
                </a:lnSpc>
              </a:pPr>
            </a:p>
          </p:txBody>
        </p:sp>
      </p:grpSp>
      <p:sp>
        <p:nvSpPr>
          <p:cNvPr id="10" name="Freeform 10"/>
          <p:cNvSpPr/>
          <p:nvPr/>
        </p:nvSpPr>
        <p:spPr>
          <a:xfrm>
            <a:off x="4054518" y="9254153"/>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2"/>
            <a:stretch>
              <a:fillRect t="-86495"/>
            </a:stretch>
          </a:blipFill>
        </p:spPr>
      </p:sp>
      <p:sp>
        <p:nvSpPr>
          <p:cNvPr id="11" name="Freeform 11"/>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341121" y="4062114"/>
            <a:ext cx="2170273" cy="1595401"/>
          </a:xfrm>
          <a:custGeom>
            <a:avLst/>
            <a:gdLst/>
            <a:ahLst/>
            <a:cxnLst/>
            <a:rect l="l" t="t" r="r" b="b"/>
            <a:pathLst>
              <a:path w="2170273" h="1595401">
                <a:moveTo>
                  <a:pt x="0" y="0"/>
                </a:moveTo>
                <a:lnTo>
                  <a:pt x="2170273" y="0"/>
                </a:lnTo>
                <a:lnTo>
                  <a:pt x="2170273" y="1595401"/>
                </a:lnTo>
                <a:lnTo>
                  <a:pt x="0" y="1595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4159175" y="745014"/>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7"/>
            <a:stretch>
              <a:fillRect/>
            </a:stretch>
          </a:blipFill>
        </p:spPr>
      </p:sp>
      <p:sp>
        <p:nvSpPr>
          <p:cNvPr id="14" name="TextBox 14"/>
          <p:cNvSpPr txBox="1"/>
          <p:nvPr/>
        </p:nvSpPr>
        <p:spPr>
          <a:xfrm>
            <a:off x="198121" y="242224"/>
            <a:ext cx="11697035" cy="857250"/>
          </a:xfrm>
          <a:prstGeom prst="rect">
            <a:avLst/>
          </a:prstGeom>
        </p:spPr>
        <p:txBody>
          <a:bodyPr lIns="0" tIns="0" rIns="0" bIns="0" rtlCol="0" anchor="t">
            <a:spAutoFit/>
          </a:bodyPr>
          <a:lstStyle/>
          <a:p>
            <a:pPr>
              <a:lnSpc>
                <a:spcPts val="6900"/>
              </a:lnSpc>
            </a:pPr>
            <a:r>
              <a:rPr lang="en-US" sz="5000" spc="490">
                <a:solidFill>
                  <a:srgbClr val="231F20"/>
                </a:solidFill>
                <a:latin typeface="Oswald Bold" panose="00000800000000000000"/>
              </a:rPr>
              <a:t>I. BÁO CÁO PHẠM VI</a:t>
            </a:r>
            <a:endParaRPr lang="en-US" sz="5000" spc="490">
              <a:solidFill>
                <a:srgbClr val="231F20"/>
              </a:solidFill>
              <a:latin typeface="Oswald Bold" panose="00000800000000000000"/>
            </a:endParaRPr>
          </a:p>
        </p:txBody>
      </p:sp>
      <p:sp>
        <p:nvSpPr>
          <p:cNvPr id="15" name="TextBox 15"/>
          <p:cNvSpPr txBox="1"/>
          <p:nvPr/>
        </p:nvSpPr>
        <p:spPr>
          <a:xfrm>
            <a:off x="3680845" y="3044952"/>
            <a:ext cx="9442988" cy="4296366"/>
          </a:xfrm>
          <a:prstGeom prst="rect">
            <a:avLst/>
          </a:prstGeom>
        </p:spPr>
        <p:txBody>
          <a:bodyPr lIns="0" tIns="0" rIns="0" bIns="0" rtlCol="0" anchor="t">
            <a:spAutoFit/>
          </a:bodyPr>
          <a:lstStyle/>
          <a:p>
            <a:pPr>
              <a:lnSpc>
                <a:spcPts val="4225"/>
              </a:lnSpc>
            </a:pPr>
            <a:r>
              <a:rPr lang="en-US" sz="3065" spc="300">
                <a:solidFill>
                  <a:srgbClr val="231F20"/>
                </a:solidFill>
                <a:latin typeface="DM Sans Bold"/>
              </a:rPr>
              <a:t>Tên dự án:</a:t>
            </a:r>
            <a:r>
              <a:rPr lang="en-US" sz="3065" spc="300">
                <a:solidFill>
                  <a:srgbClr val="231F20"/>
                </a:solidFill>
                <a:latin typeface="DM Sans"/>
              </a:rPr>
              <a:t> Quản lý website đọc sách online</a:t>
            </a:r>
            <a:endParaRPr lang="en-US" sz="3065" spc="300">
              <a:solidFill>
                <a:srgbClr val="231F20"/>
              </a:solidFill>
              <a:latin typeface="DM Sans"/>
            </a:endParaRPr>
          </a:p>
          <a:p>
            <a:pPr>
              <a:lnSpc>
                <a:spcPts val="4225"/>
              </a:lnSpc>
            </a:pPr>
            <a:r>
              <a:rPr lang="en-US" sz="3065" spc="300">
                <a:solidFill>
                  <a:srgbClr val="231F20"/>
                </a:solidFill>
                <a:latin typeface="DM Sans Bold"/>
              </a:rPr>
              <a:t>Ngày: </a:t>
            </a:r>
            <a:r>
              <a:rPr lang="en-US" sz="3065" spc="300">
                <a:solidFill>
                  <a:srgbClr val="231F20"/>
                </a:solidFill>
                <a:latin typeface="DM Sans"/>
              </a:rPr>
              <a:t>22/10/2023</a:t>
            </a:r>
            <a:endParaRPr lang="en-US" sz="3065" spc="300">
              <a:solidFill>
                <a:srgbClr val="231F20"/>
              </a:solidFill>
              <a:latin typeface="DM Sans"/>
            </a:endParaRPr>
          </a:p>
          <a:p>
            <a:pPr>
              <a:lnSpc>
                <a:spcPts val="4225"/>
              </a:lnSpc>
            </a:pPr>
            <a:r>
              <a:rPr lang="en-US" sz="3065" spc="300">
                <a:solidFill>
                  <a:srgbClr val="231F20"/>
                </a:solidFill>
                <a:latin typeface="DM Sans Bold"/>
              </a:rPr>
              <a:t>Lý giải về dự án:</a:t>
            </a:r>
            <a:endParaRPr lang="en-US" sz="3065" spc="300">
              <a:solidFill>
                <a:srgbClr val="231F20"/>
              </a:solidFill>
              <a:latin typeface="DM Sans Bold"/>
            </a:endParaRPr>
          </a:p>
          <a:p>
            <a:pPr>
              <a:lnSpc>
                <a:spcPts val="4225"/>
              </a:lnSpc>
            </a:pPr>
            <a:r>
              <a:rPr lang="en-US" sz="3065" spc="300">
                <a:solidFill>
                  <a:srgbClr val="231F20"/>
                </a:solidFill>
                <a:latin typeface="DM Sans"/>
              </a:rPr>
              <a:t>Xây dựng website dành cho tác giả đăng tải sách và người đọc</a:t>
            </a:r>
            <a:endParaRPr lang="en-US" sz="3065" spc="300">
              <a:solidFill>
                <a:srgbClr val="231F20"/>
              </a:solidFill>
              <a:latin typeface="DM Sans"/>
            </a:endParaRPr>
          </a:p>
          <a:p>
            <a:pPr>
              <a:lnSpc>
                <a:spcPts val="200"/>
              </a:lnSpc>
            </a:pPr>
          </a:p>
          <a:p>
            <a:pPr>
              <a:lnSpc>
                <a:spcPts val="4225"/>
              </a:lnSpc>
            </a:pPr>
          </a:p>
          <a:p>
            <a:pPr marL="0" lvl="0" indent="0" algn="l">
              <a:lnSpc>
                <a:spcPts val="4225"/>
              </a:lnSpc>
              <a:spcBef>
                <a:spcPct val="0"/>
              </a:spcBef>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60"/>
                </a:lnSpc>
              </a:pPr>
            </a:p>
          </p:txBody>
        </p:sp>
      </p:grpSp>
      <p:grpSp>
        <p:nvGrpSpPr>
          <p:cNvPr id="6" name="Group 6"/>
          <p:cNvGrpSpPr/>
          <p:nvPr/>
        </p:nvGrpSpPr>
        <p:grpSpPr>
          <a:xfrm rot="0">
            <a:off x="198121" y="1452920"/>
            <a:ext cx="13214890" cy="7784768"/>
            <a:chOff x="0" y="0"/>
            <a:chExt cx="5063196" cy="2982682"/>
          </a:xfrm>
        </p:grpSpPr>
        <p:sp>
          <p:nvSpPr>
            <p:cNvPr id="7" name="Freeform 7"/>
            <p:cNvSpPr/>
            <p:nvPr/>
          </p:nvSpPr>
          <p:spPr>
            <a:xfrm>
              <a:off x="0" y="0"/>
              <a:ext cx="5063196" cy="2982682"/>
            </a:xfrm>
            <a:custGeom>
              <a:avLst/>
              <a:gdLst/>
              <a:ahLst/>
              <a:cxnLst/>
              <a:rect l="l" t="t" r="r" b="b"/>
              <a:pathLst>
                <a:path w="5063196" h="2982682">
                  <a:moveTo>
                    <a:pt x="0" y="0"/>
                  </a:moveTo>
                  <a:lnTo>
                    <a:pt x="5063196" y="0"/>
                  </a:lnTo>
                  <a:lnTo>
                    <a:pt x="5063196" y="2982682"/>
                  </a:lnTo>
                  <a:lnTo>
                    <a:pt x="0" y="2982682"/>
                  </a:lnTo>
                  <a:close/>
                </a:path>
              </a:pathLst>
            </a:custGeom>
            <a:solidFill>
              <a:srgbClr val="EFEFEF"/>
            </a:solidFill>
          </p:spPr>
        </p:sp>
        <p:sp>
          <p:nvSpPr>
            <p:cNvPr id="8" name="TextBox 8"/>
            <p:cNvSpPr txBox="1"/>
            <p:nvPr/>
          </p:nvSpPr>
          <p:spPr>
            <a:xfrm>
              <a:off x="0" y="-19050"/>
              <a:ext cx="5063196" cy="3001732"/>
            </a:xfrm>
            <a:prstGeom prst="rect">
              <a:avLst/>
            </a:prstGeom>
          </p:spPr>
          <p:txBody>
            <a:bodyPr lIns="50800" tIns="50800" rIns="50800" bIns="50800" rtlCol="0" anchor="ctr"/>
            <a:lstStyle/>
            <a:p>
              <a:pPr algn="ctr">
                <a:lnSpc>
                  <a:spcPts val="2860"/>
                </a:lnSpc>
              </a:pPr>
            </a:p>
          </p:txBody>
        </p:sp>
      </p:grpSp>
      <p:sp>
        <p:nvSpPr>
          <p:cNvPr id="9" name="Freeform 9"/>
          <p:cNvSpPr/>
          <p:nvPr/>
        </p:nvSpPr>
        <p:spPr>
          <a:xfrm>
            <a:off x="1929083" y="9237688"/>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2"/>
            <a:stretch>
              <a:fillRect t="-86495"/>
            </a:stretch>
          </a:blipFill>
        </p:spPr>
      </p:sp>
      <p:sp>
        <p:nvSpPr>
          <p:cNvPr id="10" name="Freeform 10"/>
          <p:cNvSpPr/>
          <p:nvPr/>
        </p:nvSpPr>
        <p:spPr>
          <a:xfrm>
            <a:off x="-2779578" y="7473203"/>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779383" y="1405295"/>
            <a:ext cx="12633627" cy="7931318"/>
          </a:xfrm>
          <a:prstGeom prst="rect">
            <a:avLst/>
          </a:prstGeom>
        </p:spPr>
        <p:txBody>
          <a:bodyPr lIns="0" tIns="0" rIns="0" bIns="0" rtlCol="0" anchor="t">
            <a:spAutoFit/>
          </a:bodyPr>
          <a:lstStyle/>
          <a:p>
            <a:pPr>
              <a:lnSpc>
                <a:spcPts val="3035"/>
              </a:lnSpc>
            </a:pPr>
            <a:r>
              <a:rPr lang="en-US" sz="2200" spc="215">
                <a:solidFill>
                  <a:srgbClr val="231F20"/>
                </a:solidFill>
                <a:latin typeface="DM Sans Bold"/>
              </a:rPr>
              <a:t>Các tính chất và yêu cầu của sản phẩm</a:t>
            </a:r>
            <a:endParaRPr lang="en-US" sz="2200" spc="215">
              <a:solidFill>
                <a:srgbClr val="231F20"/>
              </a:solidFill>
              <a:latin typeface="DM Sans Bold"/>
            </a:endParaRPr>
          </a:p>
          <a:p>
            <a:pPr>
              <a:lnSpc>
                <a:spcPts val="3035"/>
              </a:lnSpc>
            </a:pPr>
            <a:r>
              <a:rPr lang="en-US" sz="2200" spc="215">
                <a:solidFill>
                  <a:srgbClr val="231F20"/>
                </a:solidFill>
                <a:latin typeface="DM Sans"/>
              </a:rPr>
              <a:t>1. Yêu cầu về phía người dùng</a:t>
            </a:r>
            <a:endParaRPr lang="en-US" sz="2200" spc="215">
              <a:solidFill>
                <a:srgbClr val="231F20"/>
              </a:solidFill>
              <a:latin typeface="DM Sans"/>
            </a:endParaRPr>
          </a:p>
          <a:p>
            <a:pPr>
              <a:lnSpc>
                <a:spcPts val="3035"/>
              </a:lnSpc>
            </a:pPr>
            <a:r>
              <a:rPr lang="en-US" sz="2200" spc="215">
                <a:solidFill>
                  <a:srgbClr val="231F20"/>
                </a:solidFill>
                <a:latin typeface="DM Sans"/>
              </a:rPr>
              <a:t>- Giao diện đẹp, đơn giản, dễ sử dụng, thân thiện, thích hợp với mọi đối tượng khách hàng.</a:t>
            </a:r>
            <a:endParaRPr lang="en-US" sz="2200" spc="215">
              <a:solidFill>
                <a:srgbClr val="231F20"/>
              </a:solidFill>
              <a:latin typeface="DM Sans"/>
            </a:endParaRPr>
          </a:p>
          <a:p>
            <a:pPr>
              <a:lnSpc>
                <a:spcPts val="3035"/>
              </a:lnSpc>
            </a:pPr>
            <a:r>
              <a:rPr lang="en-US" sz="2200" spc="215">
                <a:solidFill>
                  <a:srgbClr val="231F20"/>
                </a:solidFill>
                <a:latin typeface="DM Sans"/>
              </a:rPr>
              <a:t>- Có diễn đàn để người đọc và tác giả bình luận về sách.</a:t>
            </a:r>
            <a:endParaRPr lang="en-US" sz="2200" spc="215">
              <a:solidFill>
                <a:srgbClr val="231F20"/>
              </a:solidFill>
              <a:latin typeface="DM Sans"/>
            </a:endParaRPr>
          </a:p>
          <a:p>
            <a:pPr>
              <a:lnSpc>
                <a:spcPts val="3035"/>
              </a:lnSpc>
            </a:pPr>
            <a:r>
              <a:rPr lang="en-US" sz="2200" spc="215">
                <a:solidFill>
                  <a:srgbClr val="231F20"/>
                </a:solidFill>
                <a:latin typeface="DM Sans"/>
              </a:rPr>
              <a:t>- Tìm kiếm sách dễ dàng, nhanh chóng.</a:t>
            </a:r>
            <a:endParaRPr lang="en-US" sz="2200" spc="215">
              <a:solidFill>
                <a:srgbClr val="231F20"/>
              </a:solidFill>
              <a:latin typeface="DM Sans"/>
            </a:endParaRPr>
          </a:p>
          <a:p>
            <a:pPr>
              <a:lnSpc>
                <a:spcPts val="3035"/>
              </a:lnSpc>
            </a:pPr>
            <a:r>
              <a:rPr lang="en-US" sz="2200" spc="215">
                <a:solidFill>
                  <a:srgbClr val="231F20"/>
                </a:solidFill>
                <a:latin typeface="DM Sans"/>
              </a:rPr>
              <a:t>2. Yêu cầu về phía khách hàng</a:t>
            </a:r>
            <a:endParaRPr lang="en-US" sz="2200" spc="215">
              <a:solidFill>
                <a:srgbClr val="231F20"/>
              </a:solidFill>
              <a:latin typeface="DM Sans"/>
            </a:endParaRPr>
          </a:p>
          <a:p>
            <a:pPr>
              <a:lnSpc>
                <a:spcPts val="3035"/>
              </a:lnSpc>
            </a:pPr>
            <a:r>
              <a:rPr lang="en-US" sz="2200" spc="215">
                <a:solidFill>
                  <a:srgbClr val="231F20"/>
                </a:solidFill>
                <a:latin typeface="DM Sans"/>
              </a:rPr>
              <a:t>- Dễ dàng trong việc quản lý sách và kiểm duyệt nội dung sách.</a:t>
            </a:r>
            <a:endParaRPr lang="en-US" sz="2200" spc="215">
              <a:solidFill>
                <a:srgbClr val="231F20"/>
              </a:solidFill>
              <a:latin typeface="DM Sans"/>
            </a:endParaRPr>
          </a:p>
          <a:p>
            <a:pPr>
              <a:lnSpc>
                <a:spcPts val="3035"/>
              </a:lnSpc>
            </a:pPr>
            <a:r>
              <a:rPr lang="en-US" sz="2200" spc="215">
                <a:solidFill>
                  <a:srgbClr val="231F20"/>
                </a:solidFill>
                <a:latin typeface="DM Sans"/>
              </a:rPr>
              <a:t>- Hệ thống chạy ổn định, dễ bảo trì.</a:t>
            </a:r>
            <a:endParaRPr lang="en-US" sz="2200" spc="215">
              <a:solidFill>
                <a:srgbClr val="231F20"/>
              </a:solidFill>
              <a:latin typeface="DM Sans"/>
            </a:endParaRPr>
          </a:p>
          <a:p>
            <a:pPr>
              <a:lnSpc>
                <a:spcPts val="3035"/>
              </a:lnSpc>
            </a:pPr>
            <a:r>
              <a:rPr lang="en-US" sz="2200" spc="215">
                <a:solidFill>
                  <a:srgbClr val="231F20"/>
                </a:solidFill>
                <a:latin typeface="DM Sans"/>
              </a:rPr>
              <a:t>- Thích hợp các loại trình duyệt hiện nay.</a:t>
            </a:r>
            <a:endParaRPr lang="en-US" sz="2200" spc="215">
              <a:solidFill>
                <a:srgbClr val="231F20"/>
              </a:solidFill>
              <a:latin typeface="DM Sans"/>
            </a:endParaRPr>
          </a:p>
          <a:p>
            <a:pPr>
              <a:lnSpc>
                <a:spcPts val="3035"/>
              </a:lnSpc>
            </a:pPr>
            <a:r>
              <a:rPr lang="en-US" sz="2200" spc="215">
                <a:solidFill>
                  <a:srgbClr val="231F20"/>
                </a:solidFill>
                <a:latin typeface="DM Sans"/>
              </a:rPr>
              <a:t>- Hệ thống được bảo mật cao.</a:t>
            </a:r>
            <a:endParaRPr lang="en-US" sz="2200" spc="215">
              <a:solidFill>
                <a:srgbClr val="231F20"/>
              </a:solidFill>
              <a:latin typeface="DM Sans"/>
            </a:endParaRPr>
          </a:p>
          <a:p>
            <a:pPr>
              <a:lnSpc>
                <a:spcPts val="3035"/>
              </a:lnSpc>
            </a:pPr>
            <a:r>
              <a:rPr lang="en-US" sz="2200" spc="215">
                <a:solidFill>
                  <a:srgbClr val="231F20"/>
                </a:solidFill>
                <a:latin typeface="DM Sans"/>
              </a:rPr>
              <a:t>3. Yêu cầu về chức năng</a:t>
            </a:r>
            <a:endParaRPr lang="en-US" sz="2200" spc="215">
              <a:solidFill>
                <a:srgbClr val="231F20"/>
              </a:solidFill>
              <a:latin typeface="DM Sans"/>
            </a:endParaRPr>
          </a:p>
          <a:p>
            <a:pPr>
              <a:lnSpc>
                <a:spcPts val="3035"/>
              </a:lnSpc>
            </a:pPr>
            <a:r>
              <a:rPr lang="en-US" sz="2200" spc="215">
                <a:solidFill>
                  <a:srgbClr val="231F20"/>
                </a:solidFill>
                <a:latin typeface="DM Sans"/>
              </a:rPr>
              <a:t>- Dễ dàng tùy chỉnh, thay đổi các module.</a:t>
            </a:r>
            <a:endParaRPr lang="en-US" sz="2200" spc="215">
              <a:solidFill>
                <a:srgbClr val="231F20"/>
              </a:solidFill>
              <a:latin typeface="DM Sans"/>
            </a:endParaRPr>
          </a:p>
          <a:p>
            <a:pPr>
              <a:lnSpc>
                <a:spcPts val="3035"/>
              </a:lnSpc>
            </a:pPr>
            <a:r>
              <a:rPr lang="en-US" sz="2200" spc="215">
                <a:solidFill>
                  <a:srgbClr val="231F20"/>
                </a:solidFill>
                <a:latin typeface="DM Sans"/>
              </a:rPr>
              <a:t>- Có tính hiệu quả cao.</a:t>
            </a:r>
            <a:endParaRPr lang="en-US" sz="2200" spc="215">
              <a:solidFill>
                <a:srgbClr val="231F20"/>
              </a:solidFill>
              <a:latin typeface="DM Sans"/>
            </a:endParaRPr>
          </a:p>
          <a:p>
            <a:pPr>
              <a:lnSpc>
                <a:spcPts val="3035"/>
              </a:lnSpc>
            </a:pPr>
            <a:r>
              <a:rPr lang="en-US" sz="2200" spc="215">
                <a:solidFill>
                  <a:srgbClr val="231F20"/>
                </a:solidFill>
                <a:latin typeface="DM Sans Bold"/>
              </a:rPr>
              <a:t>Các sản phẩm chuyển giao</a:t>
            </a:r>
            <a:endParaRPr lang="en-US" sz="2200" spc="215">
              <a:solidFill>
                <a:srgbClr val="231F20"/>
              </a:solidFill>
              <a:latin typeface="DM Sans Bold"/>
            </a:endParaRPr>
          </a:p>
          <a:p>
            <a:pPr>
              <a:lnSpc>
                <a:spcPts val="3035"/>
              </a:lnSpc>
            </a:pPr>
            <a:r>
              <a:rPr lang="en-US" sz="2200" spc="215">
                <a:solidFill>
                  <a:srgbClr val="231F20"/>
                </a:solidFill>
                <a:latin typeface="DM Sans Bold"/>
              </a:rPr>
              <a:t> </a:t>
            </a:r>
            <a:r>
              <a:rPr lang="en-US" sz="2200" spc="215">
                <a:solidFill>
                  <a:srgbClr val="231F20"/>
                </a:solidFill>
                <a:latin typeface="DM Sans"/>
              </a:rPr>
              <a:t>1. Website quản lý đọc sách online với đầy đủ chức năng yêu cầu.</a:t>
            </a:r>
            <a:endParaRPr lang="en-US" sz="2200" spc="215">
              <a:solidFill>
                <a:srgbClr val="231F20"/>
              </a:solidFill>
              <a:latin typeface="DM Sans"/>
            </a:endParaRPr>
          </a:p>
          <a:p>
            <a:pPr>
              <a:lnSpc>
                <a:spcPts val="3035"/>
              </a:lnSpc>
            </a:pPr>
            <a:r>
              <a:rPr lang="en-US" sz="2200" spc="215">
                <a:solidFill>
                  <a:srgbClr val="231F20"/>
                </a:solidFill>
                <a:latin typeface="DM Sans"/>
              </a:rPr>
              <a:t> 2. Hệ thống cơ sở dữ liệu của dự án do người dùng cung cấp.</a:t>
            </a:r>
            <a:endParaRPr lang="en-US" sz="2200" spc="215">
              <a:solidFill>
                <a:srgbClr val="231F20"/>
              </a:solidFill>
              <a:latin typeface="DM Sans"/>
            </a:endParaRPr>
          </a:p>
          <a:p>
            <a:pPr>
              <a:lnSpc>
                <a:spcPts val="3035"/>
              </a:lnSpc>
            </a:pPr>
            <a:r>
              <a:rPr lang="en-US" sz="2200" spc="215">
                <a:solidFill>
                  <a:srgbClr val="231F20"/>
                </a:solidFill>
                <a:latin typeface="DM Sans"/>
              </a:rPr>
              <a:t> 3. Mã nguồn chương trình.</a:t>
            </a:r>
            <a:endParaRPr lang="en-US" sz="2200" spc="215">
              <a:solidFill>
                <a:srgbClr val="231F20"/>
              </a:solidFill>
              <a:latin typeface="DM Sans"/>
            </a:endParaRPr>
          </a:p>
          <a:p>
            <a:pPr>
              <a:lnSpc>
                <a:spcPts val="3035"/>
              </a:lnSpc>
            </a:pPr>
            <a:r>
              <a:rPr lang="en-US" sz="2200" spc="215">
                <a:solidFill>
                  <a:srgbClr val="231F20"/>
                </a:solidFill>
                <a:latin typeface="DM Sans"/>
              </a:rPr>
              <a:t> 4. Tài liệu hướng dẫn quản lý/sử dụng website.</a:t>
            </a:r>
            <a:endParaRPr lang="en-US" sz="2200" spc="215">
              <a:solidFill>
                <a:srgbClr val="231F20"/>
              </a:solidFill>
              <a:latin typeface="DM Sans"/>
            </a:endParaRPr>
          </a:p>
          <a:p>
            <a:pPr>
              <a:lnSpc>
                <a:spcPts val="1380"/>
              </a:lnSpc>
            </a:pPr>
          </a:p>
          <a:p>
            <a:pPr marL="0" lvl="0" indent="0" algn="l">
              <a:lnSpc>
                <a:spcPts val="4225"/>
              </a:lnSpc>
              <a:spcBef>
                <a:spcPct val="0"/>
              </a:spcBef>
            </a:pPr>
          </a:p>
        </p:txBody>
      </p:sp>
      <p:sp>
        <p:nvSpPr>
          <p:cNvPr id="12" name="Freeform 12"/>
          <p:cNvSpPr/>
          <p:nvPr/>
        </p:nvSpPr>
        <p:spPr>
          <a:xfrm>
            <a:off x="14446107" y="1007797"/>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5"/>
            <a:stretch>
              <a:fillRect/>
            </a:stretch>
          </a:blipFill>
        </p:spPr>
      </p:sp>
      <p:sp>
        <p:nvSpPr>
          <p:cNvPr id="13" name="TextBox 13"/>
          <p:cNvSpPr txBox="1"/>
          <p:nvPr/>
        </p:nvSpPr>
        <p:spPr>
          <a:xfrm>
            <a:off x="198121" y="242224"/>
            <a:ext cx="11697035" cy="857250"/>
          </a:xfrm>
          <a:prstGeom prst="rect">
            <a:avLst/>
          </a:prstGeom>
        </p:spPr>
        <p:txBody>
          <a:bodyPr lIns="0" tIns="0" rIns="0" bIns="0" rtlCol="0" anchor="t">
            <a:spAutoFit/>
          </a:bodyPr>
          <a:lstStyle/>
          <a:p>
            <a:pPr>
              <a:lnSpc>
                <a:spcPts val="6900"/>
              </a:lnSpc>
            </a:pPr>
            <a:r>
              <a:rPr lang="en-US" sz="5000" spc="490">
                <a:solidFill>
                  <a:srgbClr val="231F20"/>
                </a:solidFill>
                <a:latin typeface="Oswald Bold" panose="00000800000000000000"/>
              </a:rPr>
              <a:t>BÁO CÁO PHẠM VI</a:t>
            </a:r>
            <a:endParaRPr lang="en-US" sz="5000" spc="490">
              <a:solidFill>
                <a:srgbClr val="231F20"/>
              </a:solidFill>
              <a:latin typeface="Oswald Bold"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60"/>
                </a:lnSpc>
              </a:pPr>
            </a:p>
          </p:txBody>
        </p:sp>
      </p:grpSp>
      <p:grpSp>
        <p:nvGrpSpPr>
          <p:cNvPr id="6" name="Group 6"/>
          <p:cNvGrpSpPr/>
          <p:nvPr/>
        </p:nvGrpSpPr>
        <p:grpSpPr>
          <a:xfrm rot="0">
            <a:off x="198121" y="1452920"/>
            <a:ext cx="13214890" cy="7784768"/>
            <a:chOff x="0" y="0"/>
            <a:chExt cx="5063196" cy="2982682"/>
          </a:xfrm>
        </p:grpSpPr>
        <p:sp>
          <p:nvSpPr>
            <p:cNvPr id="7" name="Freeform 7"/>
            <p:cNvSpPr/>
            <p:nvPr/>
          </p:nvSpPr>
          <p:spPr>
            <a:xfrm>
              <a:off x="0" y="0"/>
              <a:ext cx="5063196" cy="2982682"/>
            </a:xfrm>
            <a:custGeom>
              <a:avLst/>
              <a:gdLst/>
              <a:ahLst/>
              <a:cxnLst/>
              <a:rect l="l" t="t" r="r" b="b"/>
              <a:pathLst>
                <a:path w="5063196" h="2982682">
                  <a:moveTo>
                    <a:pt x="0" y="0"/>
                  </a:moveTo>
                  <a:lnTo>
                    <a:pt x="5063196" y="0"/>
                  </a:lnTo>
                  <a:lnTo>
                    <a:pt x="5063196" y="2982682"/>
                  </a:lnTo>
                  <a:lnTo>
                    <a:pt x="0" y="2982682"/>
                  </a:lnTo>
                  <a:close/>
                </a:path>
              </a:pathLst>
            </a:custGeom>
            <a:solidFill>
              <a:srgbClr val="EFEFEF"/>
            </a:solidFill>
          </p:spPr>
        </p:sp>
        <p:sp>
          <p:nvSpPr>
            <p:cNvPr id="8" name="TextBox 8"/>
            <p:cNvSpPr txBox="1"/>
            <p:nvPr/>
          </p:nvSpPr>
          <p:spPr>
            <a:xfrm>
              <a:off x="0" y="-19050"/>
              <a:ext cx="5063196" cy="3001732"/>
            </a:xfrm>
            <a:prstGeom prst="rect">
              <a:avLst/>
            </a:prstGeom>
          </p:spPr>
          <p:txBody>
            <a:bodyPr lIns="50800" tIns="50800" rIns="50800" bIns="50800" rtlCol="0" anchor="ctr"/>
            <a:lstStyle/>
            <a:p>
              <a:pPr algn="ctr">
                <a:lnSpc>
                  <a:spcPts val="2860"/>
                </a:lnSpc>
              </a:pPr>
            </a:p>
          </p:txBody>
        </p:sp>
      </p:grpSp>
      <p:sp>
        <p:nvSpPr>
          <p:cNvPr id="9" name="Freeform 9"/>
          <p:cNvSpPr/>
          <p:nvPr/>
        </p:nvSpPr>
        <p:spPr>
          <a:xfrm>
            <a:off x="1760439" y="9237688"/>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2"/>
            <a:stretch>
              <a:fillRect t="-86495"/>
            </a:stretch>
          </a:blipFill>
        </p:spPr>
      </p:sp>
      <p:sp>
        <p:nvSpPr>
          <p:cNvPr id="10" name="Freeform 10"/>
          <p:cNvSpPr/>
          <p:nvPr/>
        </p:nvSpPr>
        <p:spPr>
          <a:xfrm>
            <a:off x="-2779578" y="7473203"/>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4507844" y="1007797"/>
            <a:ext cx="12352120" cy="8229600"/>
          </a:xfrm>
          <a:custGeom>
            <a:avLst/>
            <a:gdLst/>
            <a:ahLst/>
            <a:cxnLst/>
            <a:rect l="l" t="t" r="r" b="b"/>
            <a:pathLst>
              <a:path w="12352120" h="8229600">
                <a:moveTo>
                  <a:pt x="0" y="0"/>
                </a:moveTo>
                <a:lnTo>
                  <a:pt x="12352120" y="0"/>
                </a:lnTo>
                <a:lnTo>
                  <a:pt x="12352120" y="8229600"/>
                </a:lnTo>
                <a:lnTo>
                  <a:pt x="0" y="8229600"/>
                </a:lnTo>
                <a:lnTo>
                  <a:pt x="0" y="0"/>
                </a:lnTo>
                <a:close/>
              </a:path>
            </a:pathLst>
          </a:custGeom>
          <a:blipFill>
            <a:blip r:embed="rId5"/>
            <a:stretch>
              <a:fillRect/>
            </a:stretch>
          </a:blipFill>
        </p:spPr>
      </p:sp>
      <p:sp>
        <p:nvSpPr>
          <p:cNvPr id="12" name="TextBox 12"/>
          <p:cNvSpPr txBox="1"/>
          <p:nvPr/>
        </p:nvSpPr>
        <p:spPr>
          <a:xfrm>
            <a:off x="198121" y="242224"/>
            <a:ext cx="11697035" cy="857250"/>
          </a:xfrm>
          <a:prstGeom prst="rect">
            <a:avLst/>
          </a:prstGeom>
        </p:spPr>
        <p:txBody>
          <a:bodyPr lIns="0" tIns="0" rIns="0" bIns="0" rtlCol="0" anchor="t">
            <a:spAutoFit/>
          </a:bodyPr>
          <a:lstStyle/>
          <a:p>
            <a:pPr>
              <a:lnSpc>
                <a:spcPts val="6900"/>
              </a:lnSpc>
            </a:pPr>
            <a:r>
              <a:rPr lang="en-US" sz="5000" spc="490">
                <a:solidFill>
                  <a:srgbClr val="231F20"/>
                </a:solidFill>
                <a:latin typeface="Oswald Bold" panose="00000800000000000000"/>
              </a:rPr>
              <a:t>BÁO CÁO PHẠM VI</a:t>
            </a:r>
            <a:endParaRPr lang="en-US" sz="5000" spc="490">
              <a:solidFill>
                <a:srgbClr val="231F20"/>
              </a:solidFill>
              <a:latin typeface="Oswald Bold" panose="00000800000000000000"/>
            </a:endParaRPr>
          </a:p>
        </p:txBody>
      </p:sp>
      <p:sp>
        <p:nvSpPr>
          <p:cNvPr id="13" name="TextBox 13"/>
          <p:cNvSpPr txBox="1"/>
          <p:nvPr/>
        </p:nvSpPr>
        <p:spPr>
          <a:xfrm>
            <a:off x="1028700" y="4247121"/>
            <a:ext cx="12384311" cy="3072806"/>
          </a:xfrm>
          <a:prstGeom prst="rect">
            <a:avLst/>
          </a:prstGeom>
        </p:spPr>
        <p:txBody>
          <a:bodyPr lIns="0" tIns="0" rIns="0" bIns="0" rtlCol="0" anchor="t">
            <a:spAutoFit/>
          </a:bodyPr>
          <a:lstStyle/>
          <a:p>
            <a:pPr>
              <a:lnSpc>
                <a:spcPts val="3725"/>
              </a:lnSpc>
            </a:pPr>
            <a:r>
              <a:rPr lang="en-US" sz="2700" spc="264">
                <a:solidFill>
                  <a:srgbClr val="231F20"/>
                </a:solidFill>
                <a:latin typeface="DM Sans Bold"/>
              </a:rPr>
              <a:t>Các yêu cầu đánh giá về sự thành công của dự án</a:t>
            </a:r>
            <a:endParaRPr lang="en-US" sz="2700" spc="264">
              <a:solidFill>
                <a:srgbClr val="231F20"/>
              </a:solidFill>
              <a:latin typeface="DM Sans Bold"/>
            </a:endParaRPr>
          </a:p>
          <a:p>
            <a:pPr marL="561340" lvl="1" indent="-280670">
              <a:lnSpc>
                <a:spcPts val="3585"/>
              </a:lnSpc>
              <a:buFont typeface="Arial" panose="020B0604020202020204"/>
              <a:buChar char="•"/>
            </a:pPr>
            <a:r>
              <a:rPr lang="en-US" sz="2600" spc="254">
                <a:solidFill>
                  <a:srgbClr val="231F20"/>
                </a:solidFill>
                <a:latin typeface="DM Sans"/>
              </a:rPr>
              <a:t>Hoàn thành đúng thời gian đã đặt ra.</a:t>
            </a:r>
            <a:endParaRPr lang="en-US" sz="2600" spc="254">
              <a:solidFill>
                <a:srgbClr val="231F20"/>
              </a:solidFill>
              <a:latin typeface="DM Sans"/>
            </a:endParaRPr>
          </a:p>
          <a:p>
            <a:pPr marL="561340" lvl="1" indent="-280670">
              <a:lnSpc>
                <a:spcPts val="3585"/>
              </a:lnSpc>
              <a:buFont typeface="Arial" panose="020B0604020202020204"/>
              <a:buChar char="•"/>
            </a:pPr>
            <a:r>
              <a:rPr lang="en-US" sz="2600" spc="254">
                <a:solidFill>
                  <a:srgbClr val="231F20"/>
                </a:solidFill>
                <a:latin typeface="DM Sans"/>
              </a:rPr>
              <a:t>Rút ngắn được thời gian và chi phí cho dự án.</a:t>
            </a:r>
            <a:endParaRPr lang="en-US" sz="2600" spc="254">
              <a:solidFill>
                <a:srgbClr val="231F20"/>
              </a:solidFill>
              <a:latin typeface="DM Sans"/>
            </a:endParaRPr>
          </a:p>
          <a:p>
            <a:pPr marL="561340" lvl="1" indent="-280670">
              <a:lnSpc>
                <a:spcPts val="3585"/>
              </a:lnSpc>
              <a:buFont typeface="Arial" panose="020B0604020202020204"/>
              <a:buChar char="•"/>
            </a:pPr>
            <a:r>
              <a:rPr lang="en-US" sz="2600" spc="254">
                <a:solidFill>
                  <a:srgbClr val="231F20"/>
                </a:solidFill>
                <a:latin typeface="DM Sans"/>
              </a:rPr>
              <a:t>Thực hiện được đầy đủ các chức năng mà khách hàng yêu cầu.</a:t>
            </a:r>
            <a:endParaRPr lang="en-US" sz="2600" spc="254">
              <a:solidFill>
                <a:srgbClr val="231F20"/>
              </a:solidFill>
              <a:latin typeface="DM Sans"/>
            </a:endParaRPr>
          </a:p>
          <a:p>
            <a:pPr>
              <a:lnSpc>
                <a:spcPts val="3585"/>
              </a:lnSpc>
            </a:pPr>
          </a:p>
          <a:p>
            <a:pPr>
              <a:lnSpc>
                <a:spcPts val="1930"/>
              </a:lnSpc>
            </a:pPr>
          </a:p>
          <a:p>
            <a:pPr marL="0" lvl="0" indent="0" algn="l">
              <a:lnSpc>
                <a:spcPts val="4780"/>
              </a:lnSpc>
              <a:spcBef>
                <a:spcPct val="0"/>
              </a:spcBef>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grpSp>
        <p:nvGrpSpPr>
          <p:cNvPr id="3" name="Group 3"/>
          <p:cNvGrpSpPr/>
          <p:nvPr/>
        </p:nvGrpSpPr>
        <p:grpSpPr>
          <a:xfrm rot="0">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60"/>
                </a:lnSpc>
              </a:pPr>
            </a:p>
          </p:txBody>
        </p:sp>
      </p:grpSp>
      <p:grpSp>
        <p:nvGrpSpPr>
          <p:cNvPr id="6" name="Group 6"/>
          <p:cNvGrpSpPr/>
          <p:nvPr/>
        </p:nvGrpSpPr>
        <p:grpSpPr>
          <a:xfrm rot="0">
            <a:off x="448104" y="1473532"/>
            <a:ext cx="13214890" cy="7784768"/>
            <a:chOff x="0" y="0"/>
            <a:chExt cx="5063196" cy="2982682"/>
          </a:xfrm>
        </p:grpSpPr>
        <p:sp>
          <p:nvSpPr>
            <p:cNvPr id="7" name="Freeform 7"/>
            <p:cNvSpPr/>
            <p:nvPr/>
          </p:nvSpPr>
          <p:spPr>
            <a:xfrm>
              <a:off x="0" y="0"/>
              <a:ext cx="5063196" cy="2982682"/>
            </a:xfrm>
            <a:custGeom>
              <a:avLst/>
              <a:gdLst/>
              <a:ahLst/>
              <a:cxnLst/>
              <a:rect l="l" t="t" r="r" b="b"/>
              <a:pathLst>
                <a:path w="5063196" h="2982682">
                  <a:moveTo>
                    <a:pt x="0" y="0"/>
                  </a:moveTo>
                  <a:lnTo>
                    <a:pt x="5063196" y="0"/>
                  </a:lnTo>
                  <a:lnTo>
                    <a:pt x="5063196" y="2982682"/>
                  </a:lnTo>
                  <a:lnTo>
                    <a:pt x="0" y="2982682"/>
                  </a:lnTo>
                  <a:close/>
                </a:path>
              </a:pathLst>
            </a:custGeom>
            <a:solidFill>
              <a:srgbClr val="EFEFEF"/>
            </a:solidFill>
          </p:spPr>
        </p:sp>
        <p:sp>
          <p:nvSpPr>
            <p:cNvPr id="8" name="TextBox 8"/>
            <p:cNvSpPr txBox="1"/>
            <p:nvPr/>
          </p:nvSpPr>
          <p:spPr>
            <a:xfrm>
              <a:off x="0" y="-19050"/>
              <a:ext cx="5063196" cy="3001732"/>
            </a:xfrm>
            <a:prstGeom prst="rect">
              <a:avLst/>
            </a:prstGeom>
          </p:spPr>
          <p:txBody>
            <a:bodyPr lIns="50800" tIns="50800" rIns="50800" bIns="50800" rtlCol="0" anchor="ctr"/>
            <a:lstStyle/>
            <a:p>
              <a:pPr algn="ctr">
                <a:lnSpc>
                  <a:spcPts val="2860"/>
                </a:lnSpc>
              </a:pPr>
            </a:p>
          </p:txBody>
        </p:sp>
      </p:grpSp>
      <p:sp>
        <p:nvSpPr>
          <p:cNvPr id="9" name="Freeform 9"/>
          <p:cNvSpPr/>
          <p:nvPr/>
        </p:nvSpPr>
        <p:spPr>
          <a:xfrm>
            <a:off x="4054518" y="9254153"/>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2"/>
            <a:stretch>
              <a:fillRect t="-86495"/>
            </a:stretch>
          </a:blipFill>
        </p:spPr>
      </p:sp>
      <p:sp>
        <p:nvSpPr>
          <p:cNvPr id="10" name="Freeform 10"/>
          <p:cNvSpPr/>
          <p:nvPr/>
        </p:nvSpPr>
        <p:spPr>
          <a:xfrm>
            <a:off x="-2779578" y="7473203"/>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14586438" y="1028700"/>
            <a:ext cx="10972800" cy="8229600"/>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5"/>
            <a:stretch>
              <a:fillRect/>
            </a:stretch>
          </a:blipFill>
        </p:spPr>
      </p:sp>
      <p:sp>
        <p:nvSpPr>
          <p:cNvPr id="12" name="TextBox 12"/>
          <p:cNvSpPr txBox="1"/>
          <p:nvPr/>
        </p:nvSpPr>
        <p:spPr>
          <a:xfrm>
            <a:off x="198121" y="242224"/>
            <a:ext cx="11697035" cy="1733550"/>
          </a:xfrm>
          <a:prstGeom prst="rect">
            <a:avLst/>
          </a:prstGeom>
        </p:spPr>
        <p:txBody>
          <a:bodyPr lIns="0" tIns="0" rIns="0" bIns="0" rtlCol="0" anchor="t">
            <a:spAutoFit/>
          </a:bodyPr>
          <a:lstStyle/>
          <a:p>
            <a:pPr>
              <a:lnSpc>
                <a:spcPts val="6900"/>
              </a:lnSpc>
            </a:pPr>
            <a:r>
              <a:rPr lang="en-US" sz="5000" spc="490">
                <a:solidFill>
                  <a:srgbClr val="231F20"/>
                </a:solidFill>
                <a:latin typeface="Oswald Bold" panose="00000800000000000000"/>
              </a:rPr>
              <a:t>II.MỘT SỐ MODULE CHÍNH</a:t>
            </a:r>
            <a:endParaRPr lang="en-US" sz="5000" spc="490">
              <a:solidFill>
                <a:srgbClr val="231F20"/>
              </a:solidFill>
              <a:latin typeface="Oswald Bold" panose="00000800000000000000"/>
            </a:endParaRPr>
          </a:p>
          <a:p>
            <a:pPr>
              <a:lnSpc>
                <a:spcPts val="6900"/>
              </a:lnSpc>
            </a:pPr>
          </a:p>
        </p:txBody>
      </p:sp>
      <p:sp>
        <p:nvSpPr>
          <p:cNvPr id="13" name="TextBox 13"/>
          <p:cNvSpPr txBox="1"/>
          <p:nvPr/>
        </p:nvSpPr>
        <p:spPr>
          <a:xfrm>
            <a:off x="2003263" y="2213549"/>
            <a:ext cx="10871142" cy="5760946"/>
          </a:xfrm>
          <a:prstGeom prst="rect">
            <a:avLst/>
          </a:prstGeom>
        </p:spPr>
        <p:txBody>
          <a:bodyPr lIns="0" tIns="0" rIns="0" bIns="0" rtlCol="0" anchor="t">
            <a:spAutoFit/>
          </a:bodyPr>
          <a:lstStyle/>
          <a:p>
            <a:pPr>
              <a:lnSpc>
                <a:spcPts val="4970"/>
              </a:lnSpc>
            </a:pPr>
            <a:r>
              <a:rPr lang="en-US" sz="3600" spc="352">
                <a:solidFill>
                  <a:srgbClr val="231F20"/>
                </a:solidFill>
                <a:latin typeface="DM Sans"/>
              </a:rPr>
              <a:t>1. Module sách</a:t>
            </a:r>
            <a:endParaRPr lang="en-US" sz="3600" spc="352">
              <a:solidFill>
                <a:srgbClr val="231F20"/>
              </a:solidFill>
              <a:latin typeface="DM Sans"/>
            </a:endParaRPr>
          </a:p>
          <a:p>
            <a:pPr>
              <a:lnSpc>
                <a:spcPts val="4970"/>
              </a:lnSpc>
            </a:pPr>
            <a:r>
              <a:rPr lang="en-US" sz="3600" spc="352">
                <a:solidFill>
                  <a:srgbClr val="231F20"/>
                </a:solidFill>
                <a:latin typeface="DM Sans"/>
              </a:rPr>
              <a:t>2. Module người dùng</a:t>
            </a:r>
            <a:endParaRPr lang="en-US" sz="3600" spc="352">
              <a:solidFill>
                <a:srgbClr val="231F20"/>
              </a:solidFill>
              <a:latin typeface="DM Sans"/>
            </a:endParaRPr>
          </a:p>
          <a:p>
            <a:pPr>
              <a:lnSpc>
                <a:spcPts val="4970"/>
              </a:lnSpc>
            </a:pPr>
            <a:r>
              <a:rPr lang="en-US" sz="3600" spc="352">
                <a:solidFill>
                  <a:srgbClr val="231F20"/>
                </a:solidFill>
                <a:latin typeface="DM Sans"/>
              </a:rPr>
              <a:t>3. Module  tiến trình đọc</a:t>
            </a:r>
            <a:endParaRPr lang="en-US" sz="3600" spc="352">
              <a:solidFill>
                <a:srgbClr val="231F20"/>
              </a:solidFill>
              <a:latin typeface="DM Sans"/>
            </a:endParaRPr>
          </a:p>
          <a:p>
            <a:pPr>
              <a:lnSpc>
                <a:spcPts val="4970"/>
              </a:lnSpc>
            </a:pPr>
            <a:r>
              <a:rPr lang="en-US" sz="3600" spc="352">
                <a:solidFill>
                  <a:srgbClr val="231F20"/>
                </a:solidFill>
                <a:latin typeface="DM Sans"/>
              </a:rPr>
              <a:t>4</a:t>
            </a:r>
            <a:r>
              <a:rPr lang="en-US" sz="3600" spc="352">
                <a:solidFill>
                  <a:srgbClr val="231F20"/>
                </a:solidFill>
                <a:latin typeface="DM Sans"/>
              </a:rPr>
              <a:t>. Module bình luận &amp; góp ý</a:t>
            </a:r>
            <a:endParaRPr lang="en-US" sz="3600" spc="352">
              <a:solidFill>
                <a:srgbClr val="231F20"/>
              </a:solidFill>
              <a:latin typeface="DM Sans"/>
            </a:endParaRPr>
          </a:p>
          <a:p>
            <a:pPr>
              <a:lnSpc>
                <a:spcPts val="4970"/>
              </a:lnSpc>
            </a:pPr>
            <a:r>
              <a:rPr lang="en-US" sz="3600" spc="352">
                <a:solidFill>
                  <a:srgbClr val="231F20"/>
                </a:solidFill>
                <a:latin typeface="DM Sans"/>
              </a:rPr>
              <a:t>5</a:t>
            </a:r>
            <a:r>
              <a:rPr lang="en-US" sz="3600" spc="352">
                <a:solidFill>
                  <a:srgbClr val="231F20"/>
                </a:solidFill>
                <a:latin typeface="DM Sans"/>
              </a:rPr>
              <a:t>. Module đăng ký tài khoản người dùng</a:t>
            </a:r>
            <a:endParaRPr lang="en-US" sz="3600" spc="352">
              <a:solidFill>
                <a:srgbClr val="231F20"/>
              </a:solidFill>
              <a:latin typeface="DM Sans"/>
            </a:endParaRPr>
          </a:p>
          <a:p>
            <a:pPr>
              <a:lnSpc>
                <a:spcPts val="4970"/>
              </a:lnSpc>
            </a:pPr>
            <a:r>
              <a:rPr lang="en-US" sz="3600" spc="352">
                <a:solidFill>
                  <a:srgbClr val="231F20"/>
                </a:solidFill>
                <a:latin typeface="DM Sans"/>
              </a:rPr>
              <a:t>6</a:t>
            </a:r>
            <a:r>
              <a:rPr lang="en-US" sz="3600" spc="352">
                <a:solidFill>
                  <a:srgbClr val="231F20"/>
                </a:solidFill>
                <a:latin typeface="DM Sans"/>
              </a:rPr>
              <a:t>. Module tìm kiếm</a:t>
            </a:r>
            <a:endParaRPr lang="en-US" sz="3600" spc="352">
              <a:solidFill>
                <a:srgbClr val="231F20"/>
              </a:solidFill>
              <a:latin typeface="DM Sans"/>
            </a:endParaRPr>
          </a:p>
          <a:p>
            <a:pPr>
              <a:lnSpc>
                <a:spcPts val="4970"/>
              </a:lnSpc>
            </a:pPr>
            <a:r>
              <a:rPr lang="en-US" sz="3600" spc="352">
                <a:solidFill>
                  <a:srgbClr val="231F20"/>
                </a:solidFill>
                <a:latin typeface="DM Sans"/>
              </a:rPr>
              <a:t>7</a:t>
            </a:r>
            <a:r>
              <a:rPr lang="en-US" sz="3600" spc="352">
                <a:solidFill>
                  <a:srgbClr val="231F20"/>
                </a:solidFill>
                <a:latin typeface="DM Sans"/>
              </a:rPr>
              <a:t>. Module tích điểm</a:t>
            </a:r>
            <a:endParaRPr lang="en-US" sz="3600" spc="352">
              <a:solidFill>
                <a:srgbClr val="231F20"/>
              </a:solidFill>
              <a:latin typeface="DM Sans"/>
            </a:endParaRPr>
          </a:p>
          <a:p>
            <a:pPr>
              <a:lnSpc>
                <a:spcPts val="4970"/>
              </a:lnSpc>
            </a:pPr>
            <a:r>
              <a:rPr lang="en-US" sz="3600" spc="352">
                <a:solidFill>
                  <a:srgbClr val="231F20"/>
                </a:solidFill>
                <a:latin typeface="DM Sans"/>
              </a:rPr>
              <a:t>8</a:t>
            </a:r>
            <a:r>
              <a:rPr lang="en-US" sz="3600" spc="352">
                <a:solidFill>
                  <a:srgbClr val="231F20"/>
                </a:solidFill>
                <a:latin typeface="DM Sans Italics"/>
              </a:rPr>
              <a:t>. Module quảng cáo</a:t>
            </a:r>
            <a:endParaRPr lang="en-US" sz="3600" spc="352">
              <a:solidFill>
                <a:srgbClr val="231F20"/>
              </a:solidFill>
              <a:latin typeface="DM Sans Italics"/>
            </a:endParaRPr>
          </a:p>
          <a:p>
            <a:pPr>
              <a:lnSpc>
                <a:spcPts val="870"/>
              </a:lnSpc>
            </a:pPr>
          </a:p>
          <a:p>
            <a:pPr>
              <a:lnSpc>
                <a:spcPts val="1745"/>
              </a:lnSpc>
            </a:pPr>
          </a:p>
          <a:p>
            <a:pPr>
              <a:lnSpc>
                <a:spcPts val="870"/>
              </a:lnSpc>
            </a:pPr>
          </a:p>
          <a:p>
            <a:pPr marL="0" lvl="0" indent="0" algn="l">
              <a:lnSpc>
                <a:spcPts val="237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4267</Words>
  <Application>WPS Presentation</Application>
  <PresentationFormat>On-screen Show (4:3)</PresentationFormat>
  <Paragraphs>361</Paragraphs>
  <Slides>28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28</vt:i4>
      </vt:variant>
    </vt:vector>
  </HeadingPairs>
  <TitlesOfParts>
    <vt:vector size="45" baseType="lpstr">
      <vt:lpstr>Arial</vt:lpstr>
      <vt:lpstr>SimSun</vt:lpstr>
      <vt:lpstr>Wingdings</vt:lpstr>
      <vt:lpstr>Oswald Bold</vt:lpstr>
      <vt:lpstr>DM Sans Bold</vt:lpstr>
      <vt:lpstr>Oswald Bold Italics</vt:lpstr>
      <vt:lpstr>Segoe Print</vt:lpstr>
      <vt:lpstr>Paytone One</vt:lpstr>
      <vt:lpstr>DejaVu Serif Bold</vt:lpstr>
      <vt:lpstr>DM Sans</vt:lpstr>
      <vt:lpstr>Arial</vt:lpstr>
      <vt:lpstr>DM Sans Italics</vt:lpstr>
      <vt:lpstr>Microsoft YaHei</vt:lpstr>
      <vt:lpstr>Arial Unicode MS</vt:lpstr>
      <vt:lpstr>Calibri</vt:lpstr>
      <vt:lpstr>DM Sans Bold Italics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dc:title>
  <dc:creator/>
  <cp:lastModifiedBy>ngann</cp:lastModifiedBy>
  <cp:revision>2</cp:revision>
  <dcterms:created xsi:type="dcterms:W3CDTF">2006-08-16T00:00:00Z</dcterms:created>
  <dcterms:modified xsi:type="dcterms:W3CDTF">2023-12-18T16:28:57Z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D9D600F092E543BBA3444EC74D2969BD_12</vt:lpwstr>
  </property>
  <property fmtid="{D5CDD505-2E9C-101B-9397-08002B2CF9AE}" pid="3" name="KSOProductBuildVer">
    <vt:lpwstr>1033-12.2.0.13359</vt:lpwstr>
  </property>
</Properties>
</file>